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41"/>
  </p:notesMasterIdLst>
  <p:sldIdLst>
    <p:sldId id="257" r:id="rId3"/>
    <p:sldId id="311" r:id="rId4"/>
    <p:sldId id="341" r:id="rId5"/>
    <p:sldId id="297" r:id="rId6"/>
    <p:sldId id="310" r:id="rId7"/>
    <p:sldId id="317" r:id="rId8"/>
    <p:sldId id="318" r:id="rId9"/>
    <p:sldId id="319" r:id="rId10"/>
    <p:sldId id="323" r:id="rId11"/>
    <p:sldId id="320" r:id="rId12"/>
    <p:sldId id="321" r:id="rId13"/>
    <p:sldId id="322" r:id="rId14"/>
    <p:sldId id="305" r:id="rId15"/>
    <p:sldId id="292" r:id="rId16"/>
    <p:sldId id="289" r:id="rId17"/>
    <p:sldId id="294" r:id="rId18"/>
    <p:sldId id="295" r:id="rId19"/>
    <p:sldId id="296" r:id="rId20"/>
    <p:sldId id="282" r:id="rId21"/>
    <p:sldId id="306" r:id="rId22"/>
    <p:sldId id="307" r:id="rId23"/>
    <p:sldId id="280" r:id="rId24"/>
    <p:sldId id="281" r:id="rId25"/>
    <p:sldId id="334" r:id="rId26"/>
    <p:sldId id="293" r:id="rId27"/>
    <p:sldId id="285" r:id="rId28"/>
    <p:sldId id="283" r:id="rId29"/>
    <p:sldId id="284" r:id="rId30"/>
    <p:sldId id="344" r:id="rId31"/>
    <p:sldId id="335" r:id="rId32"/>
    <p:sldId id="286" r:id="rId33"/>
    <p:sldId id="313" r:id="rId34"/>
    <p:sldId id="287" r:id="rId35"/>
    <p:sldId id="336" r:id="rId36"/>
    <p:sldId id="337" r:id="rId37"/>
    <p:sldId id="338" r:id="rId38"/>
    <p:sldId id="342" r:id="rId39"/>
    <p:sldId id="343"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060"/>
    <a:srgbClr val="4472C4"/>
    <a:srgbClr val="DAE3F3"/>
    <a:srgbClr val="F7931F"/>
    <a:srgbClr val="00B0F0"/>
    <a:srgbClr val="A4A3A4"/>
    <a:srgbClr val="3A5C84"/>
    <a:srgbClr val="203864"/>
    <a:srgbClr val="AFABAB"/>
    <a:srgbClr val="D0CEC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showGuides="1">
      <p:cViewPr varScale="1">
        <p:scale>
          <a:sx n="98" d="100"/>
          <a:sy n="98" d="100"/>
        </p:scale>
        <p:origin x="110" y="8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D1E8160-58D7-4FCE-8A66-B7060A4BA442}" type="doc">
      <dgm:prSet loTypeId="urn:microsoft.com/office/officeart/2008/layout/VerticalCurvedList" loCatId="list" qsTypeId="urn:microsoft.com/office/officeart/2005/8/quickstyle/simple2" qsCatId="simple" csTypeId="urn:microsoft.com/office/officeart/2005/8/colors/accent1_1" csCatId="accent1" phldr="1"/>
      <dgm:spPr/>
      <dgm:t>
        <a:bodyPr/>
        <a:lstStyle/>
        <a:p>
          <a:endParaRPr lang="en-US"/>
        </a:p>
      </dgm:t>
    </dgm:pt>
    <dgm:pt modelId="{DB69180A-6453-49C4-8004-C70720B90397}">
      <dgm:prSet phldrT="[Text]" custT="1"/>
      <dgm:spPr/>
      <dgm:t>
        <a:bodyPr/>
        <a:lstStyle/>
        <a:p>
          <a:r>
            <a:rPr lang="en-US" sz="1600" dirty="0"/>
            <a:t>Timestamp is further divided to create new features namely Month, Day of Month, Day of Week, Day of Year, Ordinal Attributes, Hour of Day and Minute of Day, </a:t>
          </a:r>
          <a:r>
            <a:rPr lang="en-US" sz="1600" dirty="0" err="1"/>
            <a:t>Is_sunday</a:t>
          </a:r>
          <a:endParaRPr lang="en-US" sz="1600" dirty="0"/>
        </a:p>
      </dgm:t>
    </dgm:pt>
    <dgm:pt modelId="{5D32618F-EB1F-4C71-AB9D-E96813E9371E}" type="parTrans" cxnId="{5025FB00-EDE2-49B6-B474-616E7E691907}">
      <dgm:prSet/>
      <dgm:spPr/>
      <dgm:t>
        <a:bodyPr/>
        <a:lstStyle/>
        <a:p>
          <a:endParaRPr lang="en-US"/>
        </a:p>
      </dgm:t>
    </dgm:pt>
    <dgm:pt modelId="{B113002B-E7DD-4B2F-A4CB-C3513830D008}" type="sibTrans" cxnId="{5025FB00-EDE2-49B6-B474-616E7E691907}">
      <dgm:prSet/>
      <dgm:spPr/>
      <dgm:t>
        <a:bodyPr/>
        <a:lstStyle/>
        <a:p>
          <a:endParaRPr lang="en-US"/>
        </a:p>
      </dgm:t>
    </dgm:pt>
    <dgm:pt modelId="{D578365B-B71C-4647-B075-01A219E58352}">
      <dgm:prSet phldrT="[Text]" custT="1"/>
      <dgm:spPr/>
      <dgm:t>
        <a:bodyPr/>
        <a:lstStyle/>
        <a:p>
          <a:r>
            <a:rPr lang="en-US" sz="1600" dirty="0"/>
            <a:t>Lags</a:t>
          </a:r>
          <a:r>
            <a:rPr lang="en-US" sz="1600" baseline="0" dirty="0"/>
            <a:t> features(using VAR) and main meter exhibited high correlations with sub meter 1 and sub meter 2</a:t>
          </a:r>
          <a:endParaRPr lang="en-US" sz="1600" dirty="0"/>
        </a:p>
      </dgm:t>
    </dgm:pt>
    <dgm:pt modelId="{0542AC1F-1579-442B-AB36-717E40F340E7}" type="parTrans" cxnId="{973B3F0F-2B71-40FF-B7EF-69366BE8B593}">
      <dgm:prSet/>
      <dgm:spPr/>
      <dgm:t>
        <a:bodyPr/>
        <a:lstStyle/>
        <a:p>
          <a:endParaRPr lang="en-US"/>
        </a:p>
      </dgm:t>
    </dgm:pt>
    <dgm:pt modelId="{D2459E7D-FBBC-4569-B596-A1375D9D0AFD}" type="sibTrans" cxnId="{973B3F0F-2B71-40FF-B7EF-69366BE8B593}">
      <dgm:prSet/>
      <dgm:spPr/>
      <dgm:t>
        <a:bodyPr/>
        <a:lstStyle/>
        <a:p>
          <a:endParaRPr lang="en-US"/>
        </a:p>
      </dgm:t>
    </dgm:pt>
    <dgm:pt modelId="{9ABA39AF-B8DE-4FDB-A181-92B8029D565C}">
      <dgm:prSet phldrT="[Text]" custT="1"/>
      <dgm:spPr/>
      <dgm:t>
        <a:bodyPr/>
        <a:lstStyle/>
        <a:p>
          <a:r>
            <a:rPr lang="en-US" sz="1600" dirty="0"/>
            <a:t>The new features thus added are normalized using robust </a:t>
          </a:r>
          <a:r>
            <a:rPr lang="en-US" sz="1600" dirty="0" err="1"/>
            <a:t>StandardScaler</a:t>
          </a:r>
          <a:endParaRPr lang="en-US" sz="1600" dirty="0"/>
        </a:p>
      </dgm:t>
    </dgm:pt>
    <dgm:pt modelId="{21B61967-F7F1-4C8F-BD95-7FA06B1CD031}" type="parTrans" cxnId="{337E3BA3-D74F-43E0-A9F6-1AD3ADECA97B}">
      <dgm:prSet/>
      <dgm:spPr/>
      <dgm:t>
        <a:bodyPr/>
        <a:lstStyle/>
        <a:p>
          <a:endParaRPr lang="en-US"/>
        </a:p>
      </dgm:t>
    </dgm:pt>
    <dgm:pt modelId="{4FD05CF7-CDD4-47E2-8F23-FD7A51D9BBF4}" type="sibTrans" cxnId="{337E3BA3-D74F-43E0-A9F6-1AD3ADECA97B}">
      <dgm:prSet/>
      <dgm:spPr/>
      <dgm:t>
        <a:bodyPr/>
        <a:lstStyle/>
        <a:p>
          <a:endParaRPr lang="en-US"/>
        </a:p>
      </dgm:t>
    </dgm:pt>
    <dgm:pt modelId="{9F7A9467-57A3-4541-B036-D61BA9991EB7}" type="pres">
      <dgm:prSet presAssocID="{ED1E8160-58D7-4FCE-8A66-B7060A4BA442}" presName="Name0" presStyleCnt="0">
        <dgm:presLayoutVars>
          <dgm:chMax val="7"/>
          <dgm:chPref val="7"/>
          <dgm:dir/>
        </dgm:presLayoutVars>
      </dgm:prSet>
      <dgm:spPr/>
    </dgm:pt>
    <dgm:pt modelId="{CD656AA2-030D-4AB6-B30C-613E457CAF22}" type="pres">
      <dgm:prSet presAssocID="{ED1E8160-58D7-4FCE-8A66-B7060A4BA442}" presName="Name1" presStyleCnt="0"/>
      <dgm:spPr/>
    </dgm:pt>
    <dgm:pt modelId="{9A97AED5-77D2-4568-8160-00037B17D97E}" type="pres">
      <dgm:prSet presAssocID="{ED1E8160-58D7-4FCE-8A66-B7060A4BA442}" presName="cycle" presStyleCnt="0"/>
      <dgm:spPr/>
    </dgm:pt>
    <dgm:pt modelId="{2B05E23A-3045-4960-A580-5219B7C934FF}" type="pres">
      <dgm:prSet presAssocID="{ED1E8160-58D7-4FCE-8A66-B7060A4BA442}" presName="srcNode" presStyleLbl="node1" presStyleIdx="0" presStyleCnt="3"/>
      <dgm:spPr/>
    </dgm:pt>
    <dgm:pt modelId="{B48D8F34-43D3-4016-905F-DE94B29C6916}" type="pres">
      <dgm:prSet presAssocID="{ED1E8160-58D7-4FCE-8A66-B7060A4BA442}" presName="conn" presStyleLbl="parChTrans1D2" presStyleIdx="0" presStyleCnt="1"/>
      <dgm:spPr/>
    </dgm:pt>
    <dgm:pt modelId="{FE383C0B-B364-4BD4-80F3-20457F8D14EE}" type="pres">
      <dgm:prSet presAssocID="{ED1E8160-58D7-4FCE-8A66-B7060A4BA442}" presName="extraNode" presStyleLbl="node1" presStyleIdx="0" presStyleCnt="3"/>
      <dgm:spPr/>
    </dgm:pt>
    <dgm:pt modelId="{34F63774-4BF5-41FA-BD4E-40B57C6A6279}" type="pres">
      <dgm:prSet presAssocID="{ED1E8160-58D7-4FCE-8A66-B7060A4BA442}" presName="dstNode" presStyleLbl="node1" presStyleIdx="0" presStyleCnt="3"/>
      <dgm:spPr/>
    </dgm:pt>
    <dgm:pt modelId="{9A23D930-46BC-48E4-B88F-C20D3A2FDE6B}" type="pres">
      <dgm:prSet presAssocID="{DB69180A-6453-49C4-8004-C70720B90397}" presName="text_1" presStyleLbl="node1" presStyleIdx="0" presStyleCnt="3">
        <dgm:presLayoutVars>
          <dgm:bulletEnabled val="1"/>
        </dgm:presLayoutVars>
      </dgm:prSet>
      <dgm:spPr/>
    </dgm:pt>
    <dgm:pt modelId="{1B63C3E9-9387-4A5B-944E-1947E8639A8D}" type="pres">
      <dgm:prSet presAssocID="{DB69180A-6453-49C4-8004-C70720B90397}" presName="accent_1" presStyleCnt="0"/>
      <dgm:spPr/>
    </dgm:pt>
    <dgm:pt modelId="{D14FB078-3D61-4C88-8BC6-219B591F58CC}" type="pres">
      <dgm:prSet presAssocID="{DB69180A-6453-49C4-8004-C70720B90397}" presName="accentRepeatNode" presStyleLbl="solidFgAcc1" presStyleIdx="0" presStyleCnt="3"/>
      <dgm:spPr/>
    </dgm:pt>
    <dgm:pt modelId="{BB6BF376-22E9-43AA-A0AC-F8190A81D090}" type="pres">
      <dgm:prSet presAssocID="{D578365B-B71C-4647-B075-01A219E58352}" presName="text_2" presStyleLbl="node1" presStyleIdx="1" presStyleCnt="3">
        <dgm:presLayoutVars>
          <dgm:bulletEnabled val="1"/>
        </dgm:presLayoutVars>
      </dgm:prSet>
      <dgm:spPr/>
    </dgm:pt>
    <dgm:pt modelId="{BBCB9A5D-87B3-4C5C-AA25-106A2A26BAD4}" type="pres">
      <dgm:prSet presAssocID="{D578365B-B71C-4647-B075-01A219E58352}" presName="accent_2" presStyleCnt="0"/>
      <dgm:spPr/>
    </dgm:pt>
    <dgm:pt modelId="{34BBDBC4-020C-4C9C-AA2C-B0BB0A72D7AA}" type="pres">
      <dgm:prSet presAssocID="{D578365B-B71C-4647-B075-01A219E58352}" presName="accentRepeatNode" presStyleLbl="solidFgAcc1" presStyleIdx="1" presStyleCnt="3"/>
      <dgm:spPr/>
    </dgm:pt>
    <dgm:pt modelId="{9F2C0402-4CFD-4817-90A9-2B94C9B00289}" type="pres">
      <dgm:prSet presAssocID="{9ABA39AF-B8DE-4FDB-A181-92B8029D565C}" presName="text_3" presStyleLbl="node1" presStyleIdx="2" presStyleCnt="3">
        <dgm:presLayoutVars>
          <dgm:bulletEnabled val="1"/>
        </dgm:presLayoutVars>
      </dgm:prSet>
      <dgm:spPr/>
    </dgm:pt>
    <dgm:pt modelId="{92B76472-24FD-4AEC-8175-0CA32DF5C2BB}" type="pres">
      <dgm:prSet presAssocID="{9ABA39AF-B8DE-4FDB-A181-92B8029D565C}" presName="accent_3" presStyleCnt="0"/>
      <dgm:spPr/>
    </dgm:pt>
    <dgm:pt modelId="{70F66A52-DBAB-407C-AB4A-C29D04840B9B}" type="pres">
      <dgm:prSet presAssocID="{9ABA39AF-B8DE-4FDB-A181-92B8029D565C}" presName="accentRepeatNode" presStyleLbl="solidFgAcc1" presStyleIdx="2" presStyleCnt="3"/>
      <dgm:spPr/>
    </dgm:pt>
  </dgm:ptLst>
  <dgm:cxnLst>
    <dgm:cxn modelId="{5025FB00-EDE2-49B6-B474-616E7E691907}" srcId="{ED1E8160-58D7-4FCE-8A66-B7060A4BA442}" destId="{DB69180A-6453-49C4-8004-C70720B90397}" srcOrd="0" destOrd="0" parTransId="{5D32618F-EB1F-4C71-AB9D-E96813E9371E}" sibTransId="{B113002B-E7DD-4B2F-A4CB-C3513830D008}"/>
    <dgm:cxn modelId="{973B3F0F-2B71-40FF-B7EF-69366BE8B593}" srcId="{ED1E8160-58D7-4FCE-8A66-B7060A4BA442}" destId="{D578365B-B71C-4647-B075-01A219E58352}" srcOrd="1" destOrd="0" parTransId="{0542AC1F-1579-442B-AB36-717E40F340E7}" sibTransId="{D2459E7D-FBBC-4569-B596-A1375D9D0AFD}"/>
    <dgm:cxn modelId="{07337617-068B-42F2-ACE4-AC47BE94F330}" type="presOf" srcId="{B113002B-E7DD-4B2F-A4CB-C3513830D008}" destId="{B48D8F34-43D3-4016-905F-DE94B29C6916}" srcOrd="0" destOrd="0" presId="urn:microsoft.com/office/officeart/2008/layout/VerticalCurvedList"/>
    <dgm:cxn modelId="{A7907231-A5A5-4F78-A235-A5589C535673}" type="presOf" srcId="{D578365B-B71C-4647-B075-01A219E58352}" destId="{BB6BF376-22E9-43AA-A0AC-F8190A81D090}" srcOrd="0" destOrd="0" presId="urn:microsoft.com/office/officeart/2008/layout/VerticalCurvedList"/>
    <dgm:cxn modelId="{BFC18532-2D76-4447-A657-C6A7AE10BB3E}" type="presOf" srcId="{ED1E8160-58D7-4FCE-8A66-B7060A4BA442}" destId="{9F7A9467-57A3-4541-B036-D61BA9991EB7}" srcOrd="0" destOrd="0" presId="urn:microsoft.com/office/officeart/2008/layout/VerticalCurvedList"/>
    <dgm:cxn modelId="{29869674-9887-4EB1-ACA7-638C253A0EE4}" type="presOf" srcId="{DB69180A-6453-49C4-8004-C70720B90397}" destId="{9A23D930-46BC-48E4-B88F-C20D3A2FDE6B}" srcOrd="0" destOrd="0" presId="urn:microsoft.com/office/officeart/2008/layout/VerticalCurvedList"/>
    <dgm:cxn modelId="{337E3BA3-D74F-43E0-A9F6-1AD3ADECA97B}" srcId="{ED1E8160-58D7-4FCE-8A66-B7060A4BA442}" destId="{9ABA39AF-B8DE-4FDB-A181-92B8029D565C}" srcOrd="2" destOrd="0" parTransId="{21B61967-F7F1-4C8F-BD95-7FA06B1CD031}" sibTransId="{4FD05CF7-CDD4-47E2-8F23-FD7A51D9BBF4}"/>
    <dgm:cxn modelId="{7D7021B8-78F3-4B54-96F7-B7704A71ED5C}" type="presOf" srcId="{9ABA39AF-B8DE-4FDB-A181-92B8029D565C}" destId="{9F2C0402-4CFD-4817-90A9-2B94C9B00289}" srcOrd="0" destOrd="0" presId="urn:microsoft.com/office/officeart/2008/layout/VerticalCurvedList"/>
    <dgm:cxn modelId="{684DDC3F-9189-443A-BF75-D14161D97918}" type="presParOf" srcId="{9F7A9467-57A3-4541-B036-D61BA9991EB7}" destId="{CD656AA2-030D-4AB6-B30C-613E457CAF22}" srcOrd="0" destOrd="0" presId="urn:microsoft.com/office/officeart/2008/layout/VerticalCurvedList"/>
    <dgm:cxn modelId="{60C3ED4A-75B8-4364-ADFD-70428783C9A4}" type="presParOf" srcId="{CD656AA2-030D-4AB6-B30C-613E457CAF22}" destId="{9A97AED5-77D2-4568-8160-00037B17D97E}" srcOrd="0" destOrd="0" presId="urn:microsoft.com/office/officeart/2008/layout/VerticalCurvedList"/>
    <dgm:cxn modelId="{D3C5A1C2-355E-4378-A1B3-47DA5DF10CE4}" type="presParOf" srcId="{9A97AED5-77D2-4568-8160-00037B17D97E}" destId="{2B05E23A-3045-4960-A580-5219B7C934FF}" srcOrd="0" destOrd="0" presId="urn:microsoft.com/office/officeart/2008/layout/VerticalCurvedList"/>
    <dgm:cxn modelId="{BFD77D11-25F3-4F06-946D-2A6D4F839916}" type="presParOf" srcId="{9A97AED5-77D2-4568-8160-00037B17D97E}" destId="{B48D8F34-43D3-4016-905F-DE94B29C6916}" srcOrd="1" destOrd="0" presId="urn:microsoft.com/office/officeart/2008/layout/VerticalCurvedList"/>
    <dgm:cxn modelId="{669D25F6-07A6-4E5A-96BB-95C49E89DA85}" type="presParOf" srcId="{9A97AED5-77D2-4568-8160-00037B17D97E}" destId="{FE383C0B-B364-4BD4-80F3-20457F8D14EE}" srcOrd="2" destOrd="0" presId="urn:microsoft.com/office/officeart/2008/layout/VerticalCurvedList"/>
    <dgm:cxn modelId="{292A9687-7CF0-4286-9A06-DC49A24417E3}" type="presParOf" srcId="{9A97AED5-77D2-4568-8160-00037B17D97E}" destId="{34F63774-4BF5-41FA-BD4E-40B57C6A6279}" srcOrd="3" destOrd="0" presId="urn:microsoft.com/office/officeart/2008/layout/VerticalCurvedList"/>
    <dgm:cxn modelId="{DDB7249B-AA03-42C3-A9D7-4998947FB946}" type="presParOf" srcId="{CD656AA2-030D-4AB6-B30C-613E457CAF22}" destId="{9A23D930-46BC-48E4-B88F-C20D3A2FDE6B}" srcOrd="1" destOrd="0" presId="urn:microsoft.com/office/officeart/2008/layout/VerticalCurvedList"/>
    <dgm:cxn modelId="{D99AAD71-B9E8-4767-8344-7567165DD96B}" type="presParOf" srcId="{CD656AA2-030D-4AB6-B30C-613E457CAF22}" destId="{1B63C3E9-9387-4A5B-944E-1947E8639A8D}" srcOrd="2" destOrd="0" presId="urn:microsoft.com/office/officeart/2008/layout/VerticalCurvedList"/>
    <dgm:cxn modelId="{0B428EFE-5E4C-4CDD-ACE8-D75755AA53D8}" type="presParOf" srcId="{1B63C3E9-9387-4A5B-944E-1947E8639A8D}" destId="{D14FB078-3D61-4C88-8BC6-219B591F58CC}" srcOrd="0" destOrd="0" presId="urn:microsoft.com/office/officeart/2008/layout/VerticalCurvedList"/>
    <dgm:cxn modelId="{9A9C6FD5-E77D-4A94-95CC-86AFE8BB64F6}" type="presParOf" srcId="{CD656AA2-030D-4AB6-B30C-613E457CAF22}" destId="{BB6BF376-22E9-43AA-A0AC-F8190A81D090}" srcOrd="3" destOrd="0" presId="urn:microsoft.com/office/officeart/2008/layout/VerticalCurvedList"/>
    <dgm:cxn modelId="{BA91BC31-5FAB-44F6-942A-699B3518A285}" type="presParOf" srcId="{CD656AA2-030D-4AB6-B30C-613E457CAF22}" destId="{BBCB9A5D-87B3-4C5C-AA25-106A2A26BAD4}" srcOrd="4" destOrd="0" presId="urn:microsoft.com/office/officeart/2008/layout/VerticalCurvedList"/>
    <dgm:cxn modelId="{045C1803-76DB-4170-9B57-4F05039BF50E}" type="presParOf" srcId="{BBCB9A5D-87B3-4C5C-AA25-106A2A26BAD4}" destId="{34BBDBC4-020C-4C9C-AA2C-B0BB0A72D7AA}" srcOrd="0" destOrd="0" presId="urn:microsoft.com/office/officeart/2008/layout/VerticalCurvedList"/>
    <dgm:cxn modelId="{8BBD03B0-7C2F-40B4-B9FF-A703F2A78E10}" type="presParOf" srcId="{CD656AA2-030D-4AB6-B30C-613E457CAF22}" destId="{9F2C0402-4CFD-4817-90A9-2B94C9B00289}" srcOrd="5" destOrd="0" presId="urn:microsoft.com/office/officeart/2008/layout/VerticalCurvedList"/>
    <dgm:cxn modelId="{162BD231-3676-4116-9193-EF7D806DBE28}" type="presParOf" srcId="{CD656AA2-030D-4AB6-B30C-613E457CAF22}" destId="{92B76472-24FD-4AEC-8175-0CA32DF5C2BB}" srcOrd="6" destOrd="0" presId="urn:microsoft.com/office/officeart/2008/layout/VerticalCurvedList"/>
    <dgm:cxn modelId="{9A48AEB6-891C-4027-8F3B-D2172A0617ED}" type="presParOf" srcId="{92B76472-24FD-4AEC-8175-0CA32DF5C2BB}" destId="{70F66A52-DBAB-407C-AB4A-C29D04840B9B}" srcOrd="0" destOrd="0" presId="urn:microsoft.com/office/officeart/2008/layout/VerticalCurvedList"/>
  </dgm:cxnLst>
  <dgm:bg/>
  <dgm:whole>
    <a:ln w="76200"/>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48D8F34-43D3-4016-905F-DE94B29C6916}">
      <dsp:nvSpPr>
        <dsp:cNvPr id="0" name=""/>
        <dsp:cNvSpPr/>
      </dsp:nvSpPr>
      <dsp:spPr>
        <a:xfrm>
          <a:off x="-5109612" y="-782745"/>
          <a:ext cx="6084940" cy="6084940"/>
        </a:xfrm>
        <a:prstGeom prst="blockArc">
          <a:avLst>
            <a:gd name="adj1" fmla="val 18900000"/>
            <a:gd name="adj2" fmla="val 2700000"/>
            <a:gd name="adj3" fmla="val 355"/>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A23D930-46BC-48E4-B88F-C20D3A2FDE6B}">
      <dsp:nvSpPr>
        <dsp:cNvPr id="0" name=""/>
        <dsp:cNvSpPr/>
      </dsp:nvSpPr>
      <dsp:spPr>
        <a:xfrm>
          <a:off x="627299" y="451945"/>
          <a:ext cx="5021026" cy="903890"/>
        </a:xfrm>
        <a:prstGeom prst="rect">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717463" tIns="40640" rIns="40640" bIns="40640" numCol="1" spcCol="1270" anchor="ctr" anchorCtr="0">
          <a:noAutofit/>
        </a:bodyPr>
        <a:lstStyle/>
        <a:p>
          <a:pPr marL="0" lvl="0" indent="0" algn="l" defTabSz="711200">
            <a:lnSpc>
              <a:spcPct val="90000"/>
            </a:lnSpc>
            <a:spcBef>
              <a:spcPct val="0"/>
            </a:spcBef>
            <a:spcAft>
              <a:spcPct val="35000"/>
            </a:spcAft>
            <a:buNone/>
          </a:pPr>
          <a:r>
            <a:rPr lang="en-US" sz="1600" kern="1200" dirty="0"/>
            <a:t>Timestamp is further divided to create new features namely Month, Day of Month, Day of Week, Day of Year, Ordinal Attributes, Hour of Day and Minute of Day, </a:t>
          </a:r>
          <a:r>
            <a:rPr lang="en-US" sz="1600" kern="1200" dirty="0" err="1"/>
            <a:t>Is_sunday</a:t>
          </a:r>
          <a:endParaRPr lang="en-US" sz="1600" kern="1200" dirty="0"/>
        </a:p>
      </dsp:txBody>
      <dsp:txXfrm>
        <a:off x="627299" y="451945"/>
        <a:ext cx="5021026" cy="903890"/>
      </dsp:txXfrm>
    </dsp:sp>
    <dsp:sp modelId="{D14FB078-3D61-4C88-8BC6-219B591F58CC}">
      <dsp:nvSpPr>
        <dsp:cNvPr id="0" name=""/>
        <dsp:cNvSpPr/>
      </dsp:nvSpPr>
      <dsp:spPr>
        <a:xfrm>
          <a:off x="62368" y="338958"/>
          <a:ext cx="1129862" cy="1129862"/>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B6BF376-22E9-43AA-A0AC-F8190A81D090}">
      <dsp:nvSpPr>
        <dsp:cNvPr id="0" name=""/>
        <dsp:cNvSpPr/>
      </dsp:nvSpPr>
      <dsp:spPr>
        <a:xfrm>
          <a:off x="955863" y="1807780"/>
          <a:ext cx="4692462" cy="903890"/>
        </a:xfrm>
        <a:prstGeom prst="rect">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717463" tIns="40640" rIns="40640" bIns="40640" numCol="1" spcCol="1270" anchor="ctr" anchorCtr="0">
          <a:noAutofit/>
        </a:bodyPr>
        <a:lstStyle/>
        <a:p>
          <a:pPr marL="0" lvl="0" indent="0" algn="l" defTabSz="711200">
            <a:lnSpc>
              <a:spcPct val="90000"/>
            </a:lnSpc>
            <a:spcBef>
              <a:spcPct val="0"/>
            </a:spcBef>
            <a:spcAft>
              <a:spcPct val="35000"/>
            </a:spcAft>
            <a:buNone/>
          </a:pPr>
          <a:r>
            <a:rPr lang="en-US" sz="1600" kern="1200" dirty="0"/>
            <a:t>Lags</a:t>
          </a:r>
          <a:r>
            <a:rPr lang="en-US" sz="1600" kern="1200" baseline="0" dirty="0"/>
            <a:t> features(using VAR) and main meter exhibited high correlations with sub meter 1 and sub meter 2</a:t>
          </a:r>
          <a:endParaRPr lang="en-US" sz="1600" kern="1200" dirty="0"/>
        </a:p>
      </dsp:txBody>
      <dsp:txXfrm>
        <a:off x="955863" y="1807780"/>
        <a:ext cx="4692462" cy="903890"/>
      </dsp:txXfrm>
    </dsp:sp>
    <dsp:sp modelId="{34BBDBC4-020C-4C9C-AA2C-B0BB0A72D7AA}">
      <dsp:nvSpPr>
        <dsp:cNvPr id="0" name=""/>
        <dsp:cNvSpPr/>
      </dsp:nvSpPr>
      <dsp:spPr>
        <a:xfrm>
          <a:off x="390932" y="1694793"/>
          <a:ext cx="1129862" cy="1129862"/>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F2C0402-4CFD-4817-90A9-2B94C9B00289}">
      <dsp:nvSpPr>
        <dsp:cNvPr id="0" name=""/>
        <dsp:cNvSpPr/>
      </dsp:nvSpPr>
      <dsp:spPr>
        <a:xfrm>
          <a:off x="627299" y="3163615"/>
          <a:ext cx="5021026" cy="903890"/>
        </a:xfrm>
        <a:prstGeom prst="rect">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717463" tIns="40640" rIns="40640" bIns="40640" numCol="1" spcCol="1270" anchor="ctr" anchorCtr="0">
          <a:noAutofit/>
        </a:bodyPr>
        <a:lstStyle/>
        <a:p>
          <a:pPr marL="0" lvl="0" indent="0" algn="l" defTabSz="711200">
            <a:lnSpc>
              <a:spcPct val="90000"/>
            </a:lnSpc>
            <a:spcBef>
              <a:spcPct val="0"/>
            </a:spcBef>
            <a:spcAft>
              <a:spcPct val="35000"/>
            </a:spcAft>
            <a:buNone/>
          </a:pPr>
          <a:r>
            <a:rPr lang="en-US" sz="1600" kern="1200" dirty="0"/>
            <a:t>The new features thus added are normalized using robust </a:t>
          </a:r>
          <a:r>
            <a:rPr lang="en-US" sz="1600" kern="1200" dirty="0" err="1"/>
            <a:t>StandardScaler</a:t>
          </a:r>
          <a:endParaRPr lang="en-US" sz="1600" kern="1200" dirty="0"/>
        </a:p>
      </dsp:txBody>
      <dsp:txXfrm>
        <a:off x="627299" y="3163615"/>
        <a:ext cx="5021026" cy="903890"/>
      </dsp:txXfrm>
    </dsp:sp>
    <dsp:sp modelId="{70F66A52-DBAB-407C-AB4A-C29D04840B9B}">
      <dsp:nvSpPr>
        <dsp:cNvPr id="0" name=""/>
        <dsp:cNvSpPr/>
      </dsp:nvSpPr>
      <dsp:spPr>
        <a:xfrm>
          <a:off x="62368" y="3050628"/>
          <a:ext cx="1129862" cy="1129862"/>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503D480-8CA2-4F0D-BCEB-42764FB5F4A6}" type="datetimeFigureOut">
              <a:rPr lang="en-US" smtClean="0"/>
              <a:t>2/29/2020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0E47779-8DB7-4979-A7B4-98872B75D163}" type="slidenum">
              <a:rPr lang="en-US" smtClean="0"/>
              <a:t>‹#›</a:t>
            </a:fld>
            <a:endParaRPr lang="en-US"/>
          </a:p>
        </p:txBody>
      </p:sp>
    </p:spTree>
    <p:extLst>
      <p:ext uri="{BB962C8B-B14F-4D97-AF65-F5344CB8AC3E}">
        <p14:creationId xmlns:p14="http://schemas.microsoft.com/office/powerpoint/2010/main" val="42671653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0E47779-8DB7-4979-A7B4-98872B75D163}" type="slidenum">
              <a:rPr lang="en-US" smtClean="0"/>
              <a:t>15</a:t>
            </a:fld>
            <a:endParaRPr lang="en-US"/>
          </a:p>
        </p:txBody>
      </p:sp>
    </p:spTree>
    <p:extLst>
      <p:ext uri="{BB962C8B-B14F-4D97-AF65-F5344CB8AC3E}">
        <p14:creationId xmlns:p14="http://schemas.microsoft.com/office/powerpoint/2010/main" val="2471572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0E47779-8DB7-4979-A7B4-98872B75D163}" type="slidenum">
              <a:rPr lang="en-US" smtClean="0"/>
              <a:t>24</a:t>
            </a:fld>
            <a:endParaRPr lang="en-US"/>
          </a:p>
        </p:txBody>
      </p:sp>
    </p:spTree>
    <p:extLst>
      <p:ext uri="{BB962C8B-B14F-4D97-AF65-F5344CB8AC3E}">
        <p14:creationId xmlns:p14="http://schemas.microsoft.com/office/powerpoint/2010/main" val="27753278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8390515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0746046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4797004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6847700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4991557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B57E71D6-0BF3-4882-BD43-7617A781DDEC}" type="datetimeFigureOut">
              <a:rPr lang="en-US" smtClean="0"/>
              <a:t>2/29/2020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1F10EB9-EED1-481D-9EB4-76D983F2040D}" type="slidenum">
              <a:rPr lang="en-US" smtClean="0"/>
              <a:t>‹#›</a:t>
            </a:fld>
            <a:endParaRPr lang="en-US"/>
          </a:p>
        </p:txBody>
      </p:sp>
    </p:spTree>
    <p:extLst>
      <p:ext uri="{BB962C8B-B14F-4D97-AF65-F5344CB8AC3E}">
        <p14:creationId xmlns:p14="http://schemas.microsoft.com/office/powerpoint/2010/main" val="15740495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57E71D6-0BF3-4882-BD43-7617A781DDEC}" type="datetimeFigureOut">
              <a:rPr lang="en-US" smtClean="0"/>
              <a:t>2/29/2020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1F10EB9-EED1-481D-9EB4-76D983F2040D}" type="slidenum">
              <a:rPr lang="en-US" smtClean="0"/>
              <a:t>‹#›</a:t>
            </a:fld>
            <a:endParaRPr lang="en-US"/>
          </a:p>
        </p:txBody>
      </p:sp>
    </p:spTree>
    <p:extLst>
      <p:ext uri="{BB962C8B-B14F-4D97-AF65-F5344CB8AC3E}">
        <p14:creationId xmlns:p14="http://schemas.microsoft.com/office/powerpoint/2010/main" val="13740174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57E71D6-0BF3-4882-BD43-7617A781DDEC}" type="datetimeFigureOut">
              <a:rPr lang="en-US" smtClean="0"/>
              <a:t>2/29/2020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1F10EB9-EED1-481D-9EB4-76D983F2040D}" type="slidenum">
              <a:rPr lang="en-US" smtClean="0"/>
              <a:t>‹#›</a:t>
            </a:fld>
            <a:endParaRPr lang="en-US"/>
          </a:p>
        </p:txBody>
      </p:sp>
    </p:spTree>
    <p:extLst>
      <p:ext uri="{BB962C8B-B14F-4D97-AF65-F5344CB8AC3E}">
        <p14:creationId xmlns:p14="http://schemas.microsoft.com/office/powerpoint/2010/main" val="415806402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 Column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a:t>Slide Title Goes Here</a:t>
            </a:r>
            <a:endParaRPr kumimoji="1" lang="ja-JP" altLang="en-US"/>
          </a:p>
        </p:txBody>
      </p:sp>
      <p:sp>
        <p:nvSpPr>
          <p:cNvPr id="3" name="フッター プレースホルダー 2"/>
          <p:cNvSpPr>
            <a:spLocks noGrp="1"/>
          </p:cNvSpPr>
          <p:nvPr>
            <p:ph type="ftr" sz="quarter" idx="10"/>
          </p:nvPr>
        </p:nvSpPr>
        <p:spPr/>
        <p:txBody>
          <a:bodyPr/>
          <a:lstStyle/>
          <a:p>
            <a:r>
              <a:rPr lang="en-US" altLang="ja-JP">
                <a:solidFill>
                  <a:srgbClr val="1C1C1C">
                    <a:tint val="75000"/>
                  </a:srgbClr>
                </a:solidFill>
              </a:rPr>
              <a:t>The Power of PowerPoint | thepopp.com</a:t>
            </a:r>
            <a:endParaRPr lang="ja-JP" altLang="en-US">
              <a:solidFill>
                <a:srgbClr val="1C1C1C">
                  <a:tint val="75000"/>
                </a:srgbClr>
              </a:solidFill>
            </a:endParaRPr>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solidFill>
                  <a:prstClr val="white"/>
                </a:solidFill>
              </a:rPr>
              <a:pPr/>
              <a:t>‹#›</a:t>
            </a:fld>
            <a:endParaRPr lang="ja-JP" altLang="en-US">
              <a:solidFill>
                <a:prstClr val="white"/>
              </a:solidFill>
            </a:endParaRPr>
          </a:p>
        </p:txBody>
      </p:sp>
      <p:sp>
        <p:nvSpPr>
          <p:cNvPr id="7" name="テキスト プレースホルダー 6"/>
          <p:cNvSpPr>
            <a:spLocks noGrp="1"/>
          </p:cNvSpPr>
          <p:nvPr>
            <p:ph type="body" sz="quarter" idx="13" hasCustomPrompt="1"/>
          </p:nvPr>
        </p:nvSpPr>
        <p:spPr>
          <a:xfrm>
            <a:off x="2111210" y="1028734"/>
            <a:ext cx="9553891" cy="336037"/>
          </a:xfrm>
        </p:spPr>
        <p:txBody>
          <a:bodyPr vert="horz" lIns="163275" tIns="81638" rIns="163275" bIns="81638" rtlCol="0">
            <a:normAutofit/>
          </a:bodyPr>
          <a:lstStyle>
            <a:lvl1pPr>
              <a:defRPr lang="ja-JP" altLang="en-US" i="1" dirty="0">
                <a:solidFill>
                  <a:schemeClr val="tx1">
                    <a:lumMod val="50000"/>
                    <a:lumOff val="50000"/>
                  </a:schemeClr>
                </a:solidFill>
                <a:cs typeface="Open Sans Light" panose="020B0306030504020204" pitchFamily="34" charset="0"/>
              </a:defRPr>
            </a:lvl1pPr>
          </a:lstStyle>
          <a:p>
            <a:pPr lvl="0"/>
            <a:r>
              <a:rPr kumimoji="1" lang="en-US" altLang="ja-JP"/>
              <a:t>Short description goes here</a:t>
            </a:r>
            <a:endParaRPr kumimoji="1" lang="ja-JP" altLang="en-US"/>
          </a:p>
        </p:txBody>
      </p:sp>
      <p:sp>
        <p:nvSpPr>
          <p:cNvPr id="8" name="正方形/長方形 7"/>
          <p:cNvSpPr/>
          <p:nvPr userDrawn="1"/>
        </p:nvSpPr>
        <p:spPr>
          <a:xfrm>
            <a:off x="2159221" y="932723"/>
            <a:ext cx="2160428"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8475">
              <a:buClrTx/>
              <a:buFontTx/>
              <a:buNone/>
            </a:pPr>
            <a:endParaRPr kumimoji="1" lang="ja-JP" altLang="en-US" sz="2100" kern="1200">
              <a:solidFill>
                <a:prstClr val="white"/>
              </a:solidFill>
            </a:endParaRPr>
          </a:p>
        </p:txBody>
      </p:sp>
      <p:sp>
        <p:nvSpPr>
          <p:cNvPr id="20" name="アーチ 19"/>
          <p:cNvSpPr/>
          <p:nvPr userDrawn="1"/>
        </p:nvSpPr>
        <p:spPr>
          <a:xfrm rot="3600000">
            <a:off x="777224" y="1962048"/>
            <a:ext cx="994797" cy="994883"/>
          </a:xfrm>
          <a:prstGeom prst="blockArc">
            <a:avLst>
              <a:gd name="adj1" fmla="val 18941412"/>
              <a:gd name="adj2" fmla="val 11732646"/>
              <a:gd name="adj3" fmla="val 4340"/>
            </a:avLst>
          </a:prstGeom>
          <a:solidFill>
            <a:schemeClr val="accent3">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defTabSz="1088475">
              <a:buClrTx/>
              <a:buFontTx/>
              <a:buNone/>
            </a:pPr>
            <a:endParaRPr kumimoji="1" lang="ja-JP" altLang="en-US" sz="2100" kern="1200">
              <a:solidFill>
                <a:srgbClr val="5BB8D1"/>
              </a:solidFill>
            </a:endParaRPr>
          </a:p>
        </p:txBody>
      </p:sp>
      <p:sp>
        <p:nvSpPr>
          <p:cNvPr id="21" name="アーチ 20"/>
          <p:cNvSpPr/>
          <p:nvPr userDrawn="1"/>
        </p:nvSpPr>
        <p:spPr>
          <a:xfrm rot="6618510">
            <a:off x="854950" y="2039779"/>
            <a:ext cx="839345" cy="839419"/>
          </a:xfrm>
          <a:prstGeom prst="blockArc">
            <a:avLst>
              <a:gd name="adj1" fmla="val 19452122"/>
              <a:gd name="adj2" fmla="val 11742259"/>
              <a:gd name="adj3" fmla="val 4894"/>
            </a:avLst>
          </a:prstGeom>
          <a:solidFill>
            <a:schemeClr val="accent3"/>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defTabSz="1088475">
              <a:buClrTx/>
              <a:buFontTx/>
              <a:buNone/>
            </a:pPr>
            <a:endParaRPr kumimoji="1" lang="ja-JP" altLang="en-US" sz="2100" kern="1200">
              <a:solidFill>
                <a:srgbClr val="5BB8D1"/>
              </a:solidFill>
            </a:endParaRPr>
          </a:p>
        </p:txBody>
      </p:sp>
      <p:sp>
        <p:nvSpPr>
          <p:cNvPr id="22" name="テキスト プレースホルダー 6"/>
          <p:cNvSpPr>
            <a:spLocks noGrp="1"/>
          </p:cNvSpPr>
          <p:nvPr>
            <p:ph type="body" sz="quarter" idx="15" hasCustomPrompt="1"/>
          </p:nvPr>
        </p:nvSpPr>
        <p:spPr>
          <a:xfrm>
            <a:off x="1348817" y="2119071"/>
            <a:ext cx="4556107" cy="526901"/>
          </a:xfrm>
        </p:spPr>
        <p:txBody>
          <a:bodyPr anchor="b">
            <a:noAutofit/>
          </a:bodyPr>
          <a:lstStyle>
            <a:lvl1pPr algn="l">
              <a:defRPr sz="2400" baseline="0">
                <a:solidFill>
                  <a:schemeClr val="accent3"/>
                </a:solidFill>
                <a:latin typeface="Route 159 SemiBold" pitchFamily="50" charset="0"/>
              </a:defRPr>
            </a:lvl1pPr>
          </a:lstStyle>
          <a:p>
            <a:pPr lvl="0"/>
            <a:r>
              <a:rPr kumimoji="1" lang="en-US" altLang="ja-JP"/>
              <a:t>Text goes here</a:t>
            </a:r>
            <a:endParaRPr kumimoji="1" lang="ja-JP" altLang="en-US"/>
          </a:p>
        </p:txBody>
      </p:sp>
      <p:sp>
        <p:nvSpPr>
          <p:cNvPr id="23" name="テキスト プレースホルダー 6"/>
          <p:cNvSpPr>
            <a:spLocks noGrp="1"/>
          </p:cNvSpPr>
          <p:nvPr>
            <p:ph type="body" sz="quarter" idx="14" hasCustomPrompt="1"/>
          </p:nvPr>
        </p:nvSpPr>
        <p:spPr>
          <a:xfrm>
            <a:off x="1806201" y="2589855"/>
            <a:ext cx="4098724" cy="3151161"/>
          </a:xfrm>
        </p:spPr>
        <p:txBody>
          <a:bodyPr anchor="t">
            <a:normAutofit/>
          </a:bodyPr>
          <a:lstStyle>
            <a:lvl1pPr algn="l">
              <a:defRPr sz="1300" baseline="0">
                <a:solidFill>
                  <a:schemeClr val="tx2"/>
                </a:solidFill>
              </a:defRPr>
            </a:lvl1pPr>
          </a:lstStyle>
          <a:p>
            <a:pPr lvl="0"/>
            <a:r>
              <a:rPr kumimoji="1" lang="en-US" altLang="ja-JP"/>
              <a:t>Text goes here</a:t>
            </a:r>
            <a:endParaRPr kumimoji="1" lang="ja-JP" altLang="en-US"/>
          </a:p>
        </p:txBody>
      </p:sp>
      <p:sp>
        <p:nvSpPr>
          <p:cNvPr id="27" name="アーチ 26"/>
          <p:cNvSpPr/>
          <p:nvPr userDrawn="1"/>
        </p:nvSpPr>
        <p:spPr>
          <a:xfrm rot="3600000">
            <a:off x="6277591" y="1959983"/>
            <a:ext cx="994797" cy="994883"/>
          </a:xfrm>
          <a:prstGeom prst="blockArc">
            <a:avLst>
              <a:gd name="adj1" fmla="val 18941412"/>
              <a:gd name="adj2" fmla="val 11732646"/>
              <a:gd name="adj3" fmla="val 4340"/>
            </a:avLst>
          </a:prstGeom>
          <a:solidFill>
            <a:schemeClr val="accent2">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defTabSz="1088475">
              <a:buClrTx/>
              <a:buFontTx/>
              <a:buNone/>
            </a:pPr>
            <a:endParaRPr kumimoji="1" lang="ja-JP" altLang="en-US" sz="2100" kern="1200">
              <a:solidFill>
                <a:srgbClr val="5BB8D1"/>
              </a:solidFill>
            </a:endParaRPr>
          </a:p>
        </p:txBody>
      </p:sp>
      <p:sp>
        <p:nvSpPr>
          <p:cNvPr id="28" name="アーチ 27"/>
          <p:cNvSpPr/>
          <p:nvPr userDrawn="1"/>
        </p:nvSpPr>
        <p:spPr>
          <a:xfrm rot="6618510">
            <a:off x="6355317" y="2037715"/>
            <a:ext cx="839345" cy="839419"/>
          </a:xfrm>
          <a:prstGeom prst="blockArc">
            <a:avLst>
              <a:gd name="adj1" fmla="val 19452122"/>
              <a:gd name="adj2" fmla="val 11742259"/>
              <a:gd name="adj3" fmla="val 4894"/>
            </a:avLst>
          </a:prstGeom>
          <a:solidFill>
            <a:schemeClr val="accent2"/>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defTabSz="1088475">
              <a:buClrTx/>
              <a:buFontTx/>
              <a:buNone/>
            </a:pPr>
            <a:endParaRPr kumimoji="1" lang="ja-JP" altLang="en-US" sz="2100" kern="1200">
              <a:solidFill>
                <a:srgbClr val="5BB8D1"/>
              </a:solidFill>
            </a:endParaRPr>
          </a:p>
        </p:txBody>
      </p:sp>
      <p:sp>
        <p:nvSpPr>
          <p:cNvPr id="29" name="テキスト プレースホルダー 6"/>
          <p:cNvSpPr>
            <a:spLocks noGrp="1"/>
          </p:cNvSpPr>
          <p:nvPr>
            <p:ph type="body" sz="quarter" idx="16" hasCustomPrompt="1"/>
          </p:nvPr>
        </p:nvSpPr>
        <p:spPr>
          <a:xfrm>
            <a:off x="6849184" y="2117006"/>
            <a:ext cx="4556107" cy="526901"/>
          </a:xfrm>
        </p:spPr>
        <p:txBody>
          <a:bodyPr anchor="b">
            <a:noAutofit/>
          </a:bodyPr>
          <a:lstStyle>
            <a:lvl1pPr algn="l">
              <a:defRPr sz="2400" baseline="0">
                <a:solidFill>
                  <a:schemeClr val="accent2"/>
                </a:solidFill>
                <a:latin typeface="Route 159 SemiBold" pitchFamily="50" charset="0"/>
              </a:defRPr>
            </a:lvl1pPr>
          </a:lstStyle>
          <a:p>
            <a:pPr lvl="0"/>
            <a:r>
              <a:rPr kumimoji="1" lang="en-US" altLang="ja-JP"/>
              <a:t>Text goes here</a:t>
            </a:r>
            <a:endParaRPr kumimoji="1" lang="ja-JP" altLang="en-US"/>
          </a:p>
        </p:txBody>
      </p:sp>
      <p:sp>
        <p:nvSpPr>
          <p:cNvPr id="30" name="テキスト プレースホルダー 6"/>
          <p:cNvSpPr>
            <a:spLocks noGrp="1"/>
          </p:cNvSpPr>
          <p:nvPr>
            <p:ph type="body" sz="quarter" idx="17" hasCustomPrompt="1"/>
          </p:nvPr>
        </p:nvSpPr>
        <p:spPr>
          <a:xfrm>
            <a:off x="7306567" y="2587792"/>
            <a:ext cx="4098724" cy="3151161"/>
          </a:xfrm>
        </p:spPr>
        <p:txBody>
          <a:bodyPr anchor="t">
            <a:normAutofit/>
          </a:bodyPr>
          <a:lstStyle>
            <a:lvl1pPr algn="l">
              <a:defRPr sz="1300" baseline="0">
                <a:solidFill>
                  <a:schemeClr val="tx2"/>
                </a:solidFill>
              </a:defRPr>
            </a:lvl1pPr>
          </a:lstStyle>
          <a:p>
            <a:pPr lvl="0"/>
            <a:r>
              <a:rPr kumimoji="1" lang="en-US" altLang="ja-JP"/>
              <a:t>Text goes here</a:t>
            </a:r>
            <a:endParaRPr kumimoji="1" lang="ja-JP" altLang="en-US"/>
          </a:p>
        </p:txBody>
      </p:sp>
    </p:spTree>
    <p:extLst>
      <p:ext uri="{BB962C8B-B14F-4D97-AF65-F5344CB8AC3E}">
        <p14:creationId xmlns:p14="http://schemas.microsoft.com/office/powerpoint/2010/main" val="16600066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CC71969F-3DB7-4C3F-8EE5-66D4DA1E982C}" type="datetimeFigureOut">
              <a:rPr lang="en-US" smtClean="0">
                <a:solidFill>
                  <a:prstClr val="black">
                    <a:tint val="75000"/>
                  </a:prstClr>
                </a:solidFill>
              </a:rPr>
              <a:pPr/>
              <a:t>2/29/2020</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C0D5E7F-19F3-4574-99A2-1C63559A021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32166068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C71969F-3DB7-4C3F-8EE5-66D4DA1E982C}" type="datetimeFigureOut">
              <a:rPr lang="en-US" smtClean="0">
                <a:solidFill>
                  <a:prstClr val="black">
                    <a:tint val="75000"/>
                  </a:prstClr>
                </a:solidFill>
              </a:rPr>
              <a:pPr/>
              <a:t>2/29/2020</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C0D5E7F-19F3-4574-99A2-1C63559A021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06068055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C71969F-3DB7-4C3F-8EE5-66D4DA1E982C}" type="datetimeFigureOut">
              <a:rPr lang="en-US" smtClean="0">
                <a:solidFill>
                  <a:prstClr val="black">
                    <a:tint val="75000"/>
                  </a:prstClr>
                </a:solidFill>
              </a:rPr>
              <a:pPr/>
              <a:t>2/29/2020</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C0D5E7F-19F3-4574-99A2-1C63559A021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55045319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C71969F-3DB7-4C3F-8EE5-66D4DA1E982C}" type="datetimeFigureOut">
              <a:rPr lang="en-US" smtClean="0">
                <a:solidFill>
                  <a:prstClr val="black">
                    <a:tint val="75000"/>
                  </a:prstClr>
                </a:solidFill>
              </a:rPr>
              <a:pPr/>
              <a:t>2/29/2020</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C0D5E7F-19F3-4574-99A2-1C63559A021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837975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C71969F-3DB7-4C3F-8EE5-66D4DA1E982C}" type="datetimeFigureOut">
              <a:rPr lang="en-US" smtClean="0">
                <a:solidFill>
                  <a:prstClr val="black">
                    <a:tint val="75000"/>
                  </a:prstClr>
                </a:solidFill>
              </a:rPr>
              <a:pPr/>
              <a:t>2/29/2020</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BC0D5E7F-19F3-4574-99A2-1C63559A021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1246798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C71969F-3DB7-4C3F-8EE5-66D4DA1E982C}" type="datetimeFigureOut">
              <a:rPr lang="en-US" smtClean="0">
                <a:solidFill>
                  <a:prstClr val="black">
                    <a:tint val="75000"/>
                  </a:prstClr>
                </a:solidFill>
              </a:rPr>
              <a:pPr/>
              <a:t>2/29/2020</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BC0D5E7F-19F3-4574-99A2-1C63559A021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47795007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C71969F-3DB7-4C3F-8EE5-66D4DA1E982C}" type="datetimeFigureOut">
              <a:rPr lang="en-US" smtClean="0">
                <a:solidFill>
                  <a:prstClr val="black">
                    <a:tint val="75000"/>
                  </a:prstClr>
                </a:solidFill>
              </a:rPr>
              <a:pPr/>
              <a:t>2/29/2020</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BC0D5E7F-19F3-4574-99A2-1C63559A021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3479473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57E71D6-0BF3-4882-BD43-7617A781DDEC}" type="datetimeFigureOut">
              <a:rPr lang="en-US" smtClean="0"/>
              <a:t>2/29/2020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1F10EB9-EED1-481D-9EB4-76D983F2040D}" type="slidenum">
              <a:rPr lang="en-US" smtClean="0"/>
              <a:t>‹#›</a:t>
            </a:fld>
            <a:endParaRPr lang="en-US"/>
          </a:p>
        </p:txBody>
      </p:sp>
    </p:spTree>
    <p:extLst>
      <p:ext uri="{BB962C8B-B14F-4D97-AF65-F5344CB8AC3E}">
        <p14:creationId xmlns:p14="http://schemas.microsoft.com/office/powerpoint/2010/main" val="92387345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C71969F-3DB7-4C3F-8EE5-66D4DA1E982C}" type="datetimeFigureOut">
              <a:rPr lang="en-US" smtClean="0">
                <a:solidFill>
                  <a:prstClr val="black">
                    <a:tint val="75000"/>
                  </a:prstClr>
                </a:solidFill>
              </a:rPr>
              <a:pPr/>
              <a:t>2/29/2020</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C0D5E7F-19F3-4574-99A2-1C63559A021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62811245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C71969F-3DB7-4C3F-8EE5-66D4DA1E982C}" type="datetimeFigureOut">
              <a:rPr lang="en-US" smtClean="0">
                <a:solidFill>
                  <a:prstClr val="black">
                    <a:tint val="75000"/>
                  </a:prstClr>
                </a:solidFill>
              </a:rPr>
              <a:pPr/>
              <a:t>2/29/2020</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C0D5E7F-19F3-4574-99A2-1C63559A021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9832520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C71969F-3DB7-4C3F-8EE5-66D4DA1E982C}" type="datetimeFigureOut">
              <a:rPr lang="en-US" smtClean="0">
                <a:solidFill>
                  <a:prstClr val="black">
                    <a:tint val="75000"/>
                  </a:prstClr>
                </a:solidFill>
              </a:rPr>
              <a:pPr/>
              <a:t>2/29/2020</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C0D5E7F-19F3-4574-99A2-1C63559A021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62227891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C71969F-3DB7-4C3F-8EE5-66D4DA1E982C}" type="datetimeFigureOut">
              <a:rPr lang="en-US" smtClean="0">
                <a:solidFill>
                  <a:prstClr val="black">
                    <a:tint val="75000"/>
                  </a:prstClr>
                </a:solidFill>
              </a:rPr>
              <a:pPr/>
              <a:t>2/29/2020</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C0D5E7F-19F3-4574-99A2-1C63559A021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8518026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57E71D6-0BF3-4882-BD43-7617A781DDEC}" type="datetimeFigureOut">
              <a:rPr lang="en-US" smtClean="0"/>
              <a:t>2/29/2020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1F10EB9-EED1-481D-9EB4-76D983F2040D}" type="slidenum">
              <a:rPr lang="en-US" smtClean="0"/>
              <a:t>‹#›</a:t>
            </a:fld>
            <a:endParaRPr lang="en-US"/>
          </a:p>
        </p:txBody>
      </p:sp>
    </p:spTree>
    <p:extLst>
      <p:ext uri="{BB962C8B-B14F-4D97-AF65-F5344CB8AC3E}">
        <p14:creationId xmlns:p14="http://schemas.microsoft.com/office/powerpoint/2010/main" val="17413816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57E71D6-0BF3-4882-BD43-7617A781DDEC}" type="datetimeFigureOut">
              <a:rPr lang="en-US" smtClean="0"/>
              <a:t>2/29/2020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1F10EB9-EED1-481D-9EB4-76D983F2040D}" type="slidenum">
              <a:rPr lang="en-US" smtClean="0"/>
              <a:t>‹#›</a:t>
            </a:fld>
            <a:endParaRPr lang="en-US"/>
          </a:p>
        </p:txBody>
      </p:sp>
    </p:spTree>
    <p:extLst>
      <p:ext uri="{BB962C8B-B14F-4D97-AF65-F5344CB8AC3E}">
        <p14:creationId xmlns:p14="http://schemas.microsoft.com/office/powerpoint/2010/main" val="12321558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57E71D6-0BF3-4882-BD43-7617A781DDEC}" type="datetimeFigureOut">
              <a:rPr lang="en-US" smtClean="0"/>
              <a:t>2/29/2020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1F10EB9-EED1-481D-9EB4-76D983F2040D}" type="slidenum">
              <a:rPr lang="en-US" smtClean="0"/>
              <a:t>‹#›</a:t>
            </a:fld>
            <a:endParaRPr lang="en-US"/>
          </a:p>
        </p:txBody>
      </p:sp>
    </p:spTree>
    <p:extLst>
      <p:ext uri="{BB962C8B-B14F-4D97-AF65-F5344CB8AC3E}">
        <p14:creationId xmlns:p14="http://schemas.microsoft.com/office/powerpoint/2010/main" val="36903013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57E71D6-0BF3-4882-BD43-7617A781DDEC}" type="datetimeFigureOut">
              <a:rPr lang="en-US" smtClean="0"/>
              <a:t>2/29/2020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1F10EB9-EED1-481D-9EB4-76D983F2040D}" type="slidenum">
              <a:rPr lang="en-US" smtClean="0"/>
              <a:t>‹#›</a:t>
            </a:fld>
            <a:endParaRPr lang="en-US"/>
          </a:p>
        </p:txBody>
      </p:sp>
    </p:spTree>
    <p:extLst>
      <p:ext uri="{BB962C8B-B14F-4D97-AF65-F5344CB8AC3E}">
        <p14:creationId xmlns:p14="http://schemas.microsoft.com/office/powerpoint/2010/main" val="26360807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57E71D6-0BF3-4882-BD43-7617A781DDEC}" type="datetimeFigureOut">
              <a:rPr lang="en-US" smtClean="0"/>
              <a:t>2/29/2020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1F10EB9-EED1-481D-9EB4-76D983F2040D}" type="slidenum">
              <a:rPr lang="en-US" smtClean="0"/>
              <a:t>‹#›</a:t>
            </a:fld>
            <a:endParaRPr lang="en-US"/>
          </a:p>
        </p:txBody>
      </p:sp>
    </p:spTree>
    <p:extLst>
      <p:ext uri="{BB962C8B-B14F-4D97-AF65-F5344CB8AC3E}">
        <p14:creationId xmlns:p14="http://schemas.microsoft.com/office/powerpoint/2010/main" val="18167673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57E71D6-0BF3-4882-BD43-7617A781DDEC}" type="datetimeFigureOut">
              <a:rPr lang="en-US" smtClean="0"/>
              <a:t>2/29/2020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1F10EB9-EED1-481D-9EB4-76D983F2040D}" type="slidenum">
              <a:rPr lang="en-US" smtClean="0"/>
              <a:t>‹#›</a:t>
            </a:fld>
            <a:endParaRPr lang="en-US"/>
          </a:p>
        </p:txBody>
      </p:sp>
    </p:spTree>
    <p:extLst>
      <p:ext uri="{BB962C8B-B14F-4D97-AF65-F5344CB8AC3E}">
        <p14:creationId xmlns:p14="http://schemas.microsoft.com/office/powerpoint/2010/main" val="2039478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57E71D6-0BF3-4882-BD43-7617A781DDEC}" type="datetimeFigureOut">
              <a:rPr lang="en-US" smtClean="0"/>
              <a:t>2/29/2020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1F10EB9-EED1-481D-9EB4-76D983F2040D}" type="slidenum">
              <a:rPr lang="en-US" smtClean="0"/>
              <a:t>‹#›</a:t>
            </a:fld>
            <a:endParaRPr lang="en-US"/>
          </a:p>
        </p:txBody>
      </p:sp>
    </p:spTree>
    <p:extLst>
      <p:ext uri="{BB962C8B-B14F-4D97-AF65-F5344CB8AC3E}">
        <p14:creationId xmlns:p14="http://schemas.microsoft.com/office/powerpoint/2010/main" val="7886140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57E71D6-0BF3-4882-BD43-7617A781DDEC}" type="datetimeFigureOut">
              <a:rPr lang="en-US" smtClean="0"/>
              <a:t>2/29/2020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1F10EB9-EED1-481D-9EB4-76D983F2040D}" type="slidenum">
              <a:rPr lang="en-US" smtClean="0"/>
              <a:t>‹#›</a:t>
            </a:fld>
            <a:endParaRPr lang="en-US"/>
          </a:p>
        </p:txBody>
      </p:sp>
    </p:spTree>
    <p:extLst>
      <p:ext uri="{BB962C8B-B14F-4D97-AF65-F5344CB8AC3E}">
        <p14:creationId xmlns:p14="http://schemas.microsoft.com/office/powerpoint/2010/main" val="368619489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7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C71969F-3DB7-4C3F-8EE5-66D4DA1E982C}" type="datetimeFigureOut">
              <a:rPr lang="en-US" smtClean="0">
                <a:solidFill>
                  <a:prstClr val="black">
                    <a:tint val="75000"/>
                  </a:prstClr>
                </a:solidFill>
              </a:rPr>
              <a:pPr/>
              <a:t>2/29/2020</a:t>
            </a:fld>
            <a:endParaRPr lang="en-US">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C0D5E7F-19F3-4574-99A2-1C63559A021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42902627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6.gif"/><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3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3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Rectangle 5"/>
          <p:cNvSpPr/>
          <p:nvPr/>
        </p:nvSpPr>
        <p:spPr>
          <a:xfrm>
            <a:off x="14591" y="0"/>
            <a:ext cx="5092410" cy="6858000"/>
          </a:xfrm>
          <a:prstGeom prst="rect">
            <a:avLst/>
          </a:prstGeom>
          <a:solidFill>
            <a:schemeClr val="accent5">
              <a:lumMod val="40000"/>
              <a:lumOff val="60000"/>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Rectangle"/>
          <p:cNvSpPr/>
          <p:nvPr/>
        </p:nvSpPr>
        <p:spPr>
          <a:xfrm>
            <a:off x="0" y="-1"/>
            <a:ext cx="5252641" cy="6858001"/>
          </a:xfrm>
          <a:prstGeom prst="rect">
            <a:avLst/>
          </a:prstGeom>
          <a:gradFill>
            <a:gsLst>
              <a:gs pos="83000">
                <a:schemeClr val="tx1"/>
              </a:gs>
              <a:gs pos="1923">
                <a:schemeClr val="tx1">
                  <a:alpha val="90000"/>
                </a:schemeClr>
              </a:gs>
              <a:gs pos="39000">
                <a:srgbClr val="002060">
                  <a:alpha val="68000"/>
                </a:srgbClr>
              </a:gs>
              <a:gs pos="68000">
                <a:schemeClr val="tx1">
                  <a:alpha val="70000"/>
                </a:schemeClr>
              </a:gs>
            </a:gsLst>
            <a:lin ang="3548180"/>
          </a:gra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9" name="TextBox 8"/>
          <p:cNvSpPr txBox="1"/>
          <p:nvPr/>
        </p:nvSpPr>
        <p:spPr>
          <a:xfrm>
            <a:off x="-81406" y="437514"/>
            <a:ext cx="5284404" cy="1569660"/>
          </a:xfrm>
          <a:prstGeom prst="rect">
            <a:avLst/>
          </a:prstGeom>
          <a:noFill/>
        </p:spPr>
        <p:txBody>
          <a:bodyPr wrap="square" rtlCol="0">
            <a:spAutoFit/>
          </a:bodyPr>
          <a:lstStyle/>
          <a:p>
            <a:pPr algn="ctr" defTabSz="816377">
              <a:buClrTx/>
            </a:pPr>
            <a:r>
              <a:rPr kumimoji="1" lang="en-US" sz="4800" b="1" kern="1200" dirty="0">
                <a:solidFill>
                  <a:schemeClr val="bg1"/>
                </a:solidFill>
                <a:latin typeface="Raleway" panose="020B0503030101060003" pitchFamily="34" charset="0"/>
              </a:rPr>
              <a:t>Inter Hall Data Analytics</a:t>
            </a:r>
          </a:p>
        </p:txBody>
      </p:sp>
      <p:sp>
        <p:nvSpPr>
          <p:cNvPr id="11" name="TextBox 10"/>
          <p:cNvSpPr txBox="1"/>
          <p:nvPr/>
        </p:nvSpPr>
        <p:spPr>
          <a:xfrm>
            <a:off x="375331" y="2942358"/>
            <a:ext cx="4370929" cy="830997"/>
          </a:xfrm>
          <a:prstGeom prst="rect">
            <a:avLst/>
          </a:prstGeom>
          <a:noFill/>
        </p:spPr>
        <p:txBody>
          <a:bodyPr wrap="square" rtlCol="0" anchor="t">
            <a:spAutoFit/>
          </a:bodyPr>
          <a:lstStyle/>
          <a:p>
            <a:pPr algn="ctr" defTabSz="816377"/>
            <a:r>
              <a:rPr kumimoji="1" lang="en-US" sz="4800" b="1" dirty="0">
                <a:solidFill>
                  <a:schemeClr val="bg1"/>
                </a:solidFill>
                <a:latin typeface="Raleway" panose="020B0503030101060003" pitchFamily="34" charset="0"/>
              </a:rPr>
              <a:t>Team 12</a:t>
            </a:r>
          </a:p>
        </p:txBody>
      </p:sp>
    </p:spTree>
    <p:extLst>
      <p:ext uri="{BB962C8B-B14F-4D97-AF65-F5344CB8AC3E}">
        <p14:creationId xmlns:p14="http://schemas.microsoft.com/office/powerpoint/2010/main" val="16111019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p:cNvSpPr txBox="1"/>
          <p:nvPr/>
        </p:nvSpPr>
        <p:spPr>
          <a:xfrm>
            <a:off x="-871248" y="215560"/>
            <a:ext cx="13248072" cy="769441"/>
          </a:xfrm>
          <a:prstGeom prst="rect">
            <a:avLst/>
          </a:prstGeom>
          <a:noFill/>
        </p:spPr>
        <p:txBody>
          <a:bodyPr wrap="square" rtlCol="0">
            <a:spAutoFit/>
          </a:bodyPr>
          <a:lstStyle/>
          <a:p>
            <a:pPr algn="ctr"/>
            <a:r>
              <a:rPr lang="en-GB" sz="4400" b="1" dirty="0">
                <a:latin typeface="Raleway" panose="020B0503030101060003" pitchFamily="34" charset="0"/>
                <a:sym typeface="Lato"/>
              </a:rPr>
              <a:t>Meter Reading vs Hour of non-Sundays</a:t>
            </a:r>
            <a:endParaRPr lang="en-US" sz="4400" b="1" dirty="0">
              <a:latin typeface="Raleway" panose="020B0503030101060003" pitchFamily="34" charset="0"/>
            </a:endParaRPr>
          </a:p>
        </p:txBody>
      </p:sp>
      <p:sp>
        <p:nvSpPr>
          <p:cNvPr id="31" name="Rectangle 30"/>
          <p:cNvSpPr/>
          <p:nvPr/>
        </p:nvSpPr>
        <p:spPr>
          <a:xfrm>
            <a:off x="0" y="168646"/>
            <a:ext cx="327804" cy="86327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cxnSp>
        <p:nvCxnSpPr>
          <p:cNvPr id="32" name="Straight Connector 31"/>
          <p:cNvCxnSpPr/>
          <p:nvPr/>
        </p:nvCxnSpPr>
        <p:spPr>
          <a:xfrm>
            <a:off x="0" y="1031916"/>
            <a:ext cx="12192000" cy="0"/>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pic>
        <p:nvPicPr>
          <p:cNvPr id="8" name="Picture 4" descr="A close up of a map&#10;&#10;Description generated with very high confidence">
            <a:extLst>
              <a:ext uri="{FF2B5EF4-FFF2-40B4-BE49-F238E27FC236}">
                <a16:creationId xmlns:a16="http://schemas.microsoft.com/office/drawing/2014/main" id="{D0217956-AFF2-430F-BA9D-F2A45DF5D719}"/>
              </a:ext>
            </a:extLst>
          </p:cNvPr>
          <p:cNvPicPr>
            <a:picLocks noChangeAspect="1"/>
          </p:cNvPicPr>
          <p:nvPr/>
        </p:nvPicPr>
        <p:blipFill>
          <a:blip r:embed="rId2"/>
          <a:stretch>
            <a:fillRect/>
          </a:stretch>
        </p:blipFill>
        <p:spPr>
          <a:xfrm>
            <a:off x="327804" y="1167698"/>
            <a:ext cx="6899847" cy="5320651"/>
          </a:xfrm>
          <a:prstGeom prst="rect">
            <a:avLst/>
          </a:prstGeom>
        </p:spPr>
      </p:pic>
      <p:sp>
        <p:nvSpPr>
          <p:cNvPr id="9" name="Freeform 8"/>
          <p:cNvSpPr/>
          <p:nvPr/>
        </p:nvSpPr>
        <p:spPr>
          <a:xfrm>
            <a:off x="7639719" y="2568102"/>
            <a:ext cx="3981323" cy="3443592"/>
          </a:xfrm>
          <a:custGeom>
            <a:avLst/>
            <a:gdLst>
              <a:gd name="connsiteX0" fmla="*/ 0 w 4141231"/>
              <a:gd name="connsiteY0" fmla="*/ 0 h 871200"/>
              <a:gd name="connsiteX1" fmla="*/ 4141231 w 4141231"/>
              <a:gd name="connsiteY1" fmla="*/ 0 h 871200"/>
              <a:gd name="connsiteX2" fmla="*/ 4141231 w 4141231"/>
              <a:gd name="connsiteY2" fmla="*/ 871200 h 871200"/>
              <a:gd name="connsiteX3" fmla="*/ 0 w 4141231"/>
              <a:gd name="connsiteY3" fmla="*/ 871200 h 871200"/>
              <a:gd name="connsiteX4" fmla="*/ 0 w 4141231"/>
              <a:gd name="connsiteY4" fmla="*/ 0 h 871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1231" h="871200">
                <a:moveTo>
                  <a:pt x="0" y="0"/>
                </a:moveTo>
                <a:lnTo>
                  <a:pt x="4141231" y="0"/>
                </a:lnTo>
                <a:lnTo>
                  <a:pt x="4141231" y="871200"/>
                </a:lnTo>
                <a:lnTo>
                  <a:pt x="0" y="871200"/>
                </a:lnTo>
                <a:lnTo>
                  <a:pt x="0" y="0"/>
                </a:lnTo>
                <a:close/>
              </a:path>
            </a:pathLst>
          </a:custGeom>
          <a:solidFill>
            <a:schemeClr val="accent4">
              <a:lumMod val="20000"/>
              <a:lumOff val="80000"/>
            </a:schemeClr>
          </a:solidFill>
          <a:ln w="25400" cap="flat" cmpd="sng" algn="ctr">
            <a:solidFill>
              <a:sysClr val="window" lastClr="FFFFFF">
                <a:hueOff val="0"/>
                <a:satOff val="0"/>
                <a:lumOff val="0"/>
                <a:alphaOff val="0"/>
              </a:sysClr>
            </a:solidFill>
            <a:prstDash val="solid"/>
          </a:ln>
          <a:effectLst/>
        </p:spPr>
        <p:txBody>
          <a:bodyPr spcFirstLastPara="0" vert="horz" wrap="square" lIns="68580" tIns="68580" rIns="68580" bIns="68580" numCol="1" spcCol="1270" anchor="ctr" anchorCtr="0">
            <a:noAutofit/>
          </a:bodyPr>
          <a:lstStyle/>
          <a:p>
            <a:pPr algn="ctr"/>
            <a:r>
              <a:rPr lang="en-US" sz="2000" dirty="0">
                <a:solidFill>
                  <a:schemeClr val="tx1"/>
                </a:solidFill>
                <a:ea typeface="+mn-lt"/>
                <a:cs typeface="+mn-lt"/>
              </a:rPr>
              <a:t> This figure shows the distribution of meter readings against hour of day for all weekdays except Sundays </a:t>
            </a:r>
            <a:r>
              <a:rPr lang="en-US" sz="2000" b="1" dirty="0">
                <a:solidFill>
                  <a:schemeClr val="tx1"/>
                </a:solidFill>
                <a:ea typeface="+mn-lt"/>
                <a:cs typeface="+mn-lt"/>
              </a:rPr>
              <a:t>excluding Building 2</a:t>
            </a:r>
            <a:r>
              <a:rPr lang="en-US" sz="2000" dirty="0">
                <a:solidFill>
                  <a:schemeClr val="tx1"/>
                </a:solidFill>
                <a:ea typeface="+mn-lt"/>
                <a:cs typeface="+mn-lt"/>
              </a:rPr>
              <a:t>. We observed a cuspate rise in reading </a:t>
            </a:r>
            <a:r>
              <a:rPr lang="en-US" sz="2000" b="1" dirty="0">
                <a:solidFill>
                  <a:schemeClr val="tx1"/>
                </a:solidFill>
                <a:ea typeface="+mn-lt"/>
                <a:cs typeface="+mn-lt"/>
              </a:rPr>
              <a:t>around 4-5 am</a:t>
            </a:r>
            <a:r>
              <a:rPr lang="en-US" sz="2000" dirty="0">
                <a:solidFill>
                  <a:schemeClr val="tx1"/>
                </a:solidFill>
                <a:ea typeface="+mn-lt"/>
                <a:cs typeface="+mn-lt"/>
              </a:rPr>
              <a:t>. However, readings remain more or less constant till 6pm in the evening. A splintery decline from </a:t>
            </a:r>
            <a:r>
              <a:rPr lang="en-US" sz="2000" b="1" dirty="0">
                <a:solidFill>
                  <a:schemeClr val="tx1"/>
                </a:solidFill>
                <a:ea typeface="+mn-lt"/>
                <a:cs typeface="+mn-lt"/>
              </a:rPr>
              <a:t>6 to 8 pm </a:t>
            </a:r>
            <a:r>
              <a:rPr lang="en-US" sz="2000" dirty="0">
                <a:solidFill>
                  <a:schemeClr val="tx1"/>
                </a:solidFill>
                <a:ea typeface="+mn-lt"/>
                <a:cs typeface="+mn-lt"/>
              </a:rPr>
              <a:t>is observed posterior to that the</a:t>
            </a:r>
            <a:r>
              <a:rPr lang="en-US" sz="2000" dirty="0">
                <a:ea typeface="+mn-lt"/>
                <a:cs typeface="+mn-lt"/>
              </a:rPr>
              <a:t> </a:t>
            </a:r>
            <a:r>
              <a:rPr lang="en-US" sz="2000" dirty="0">
                <a:solidFill>
                  <a:schemeClr val="tx1"/>
                </a:solidFill>
                <a:ea typeface="+mn-lt"/>
                <a:cs typeface="+mn-lt"/>
              </a:rPr>
              <a:t>readings continues to remain constant at a lower value</a:t>
            </a:r>
          </a:p>
        </p:txBody>
      </p:sp>
      <p:sp>
        <p:nvSpPr>
          <p:cNvPr id="2" name="TextBox 1"/>
          <p:cNvSpPr txBox="1"/>
          <p:nvPr/>
        </p:nvSpPr>
        <p:spPr>
          <a:xfrm>
            <a:off x="7639719" y="2059522"/>
            <a:ext cx="2321403" cy="461665"/>
          </a:xfrm>
          <a:prstGeom prst="rect">
            <a:avLst/>
          </a:prstGeom>
          <a:noFill/>
        </p:spPr>
        <p:txBody>
          <a:bodyPr wrap="square" rtlCol="0">
            <a:spAutoFit/>
          </a:bodyPr>
          <a:lstStyle/>
          <a:p>
            <a:r>
              <a:rPr lang="en-US" sz="2400" b="1" dirty="0"/>
              <a:t>Our Conclusion</a:t>
            </a:r>
          </a:p>
        </p:txBody>
      </p:sp>
    </p:spTree>
    <p:extLst>
      <p:ext uri="{BB962C8B-B14F-4D97-AF65-F5344CB8AC3E}">
        <p14:creationId xmlns:p14="http://schemas.microsoft.com/office/powerpoint/2010/main" val="296450673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p:cNvSpPr txBox="1"/>
          <p:nvPr/>
        </p:nvSpPr>
        <p:spPr>
          <a:xfrm>
            <a:off x="-1338175" y="215561"/>
            <a:ext cx="13248072" cy="769441"/>
          </a:xfrm>
          <a:prstGeom prst="rect">
            <a:avLst/>
          </a:prstGeom>
          <a:noFill/>
        </p:spPr>
        <p:txBody>
          <a:bodyPr wrap="square" rtlCol="0">
            <a:spAutoFit/>
          </a:bodyPr>
          <a:lstStyle/>
          <a:p>
            <a:pPr algn="ctr"/>
            <a:r>
              <a:rPr lang="en-GB" sz="4400" b="1" dirty="0">
                <a:latin typeface="Raleway" panose="020B0503030101060003" pitchFamily="34" charset="0"/>
                <a:sym typeface="Lato"/>
              </a:rPr>
              <a:t>Meter Readings vs Hour of Sundays</a:t>
            </a:r>
            <a:endParaRPr lang="en-US" sz="4400" b="1" dirty="0">
              <a:latin typeface="Raleway" panose="020B0503030101060003" pitchFamily="34" charset="0"/>
            </a:endParaRPr>
          </a:p>
        </p:txBody>
      </p:sp>
      <p:sp>
        <p:nvSpPr>
          <p:cNvPr id="31" name="Rectangle 30"/>
          <p:cNvSpPr/>
          <p:nvPr/>
        </p:nvSpPr>
        <p:spPr>
          <a:xfrm>
            <a:off x="0" y="168646"/>
            <a:ext cx="327804" cy="86327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cxnSp>
        <p:nvCxnSpPr>
          <p:cNvPr id="32" name="Straight Connector 31"/>
          <p:cNvCxnSpPr/>
          <p:nvPr/>
        </p:nvCxnSpPr>
        <p:spPr>
          <a:xfrm>
            <a:off x="0" y="1031916"/>
            <a:ext cx="12192000" cy="0"/>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9" name="Freeform 8"/>
          <p:cNvSpPr/>
          <p:nvPr/>
        </p:nvSpPr>
        <p:spPr>
          <a:xfrm>
            <a:off x="7639719" y="2538839"/>
            <a:ext cx="3897285" cy="2462902"/>
          </a:xfrm>
          <a:custGeom>
            <a:avLst/>
            <a:gdLst>
              <a:gd name="connsiteX0" fmla="*/ 0 w 4141231"/>
              <a:gd name="connsiteY0" fmla="*/ 0 h 871200"/>
              <a:gd name="connsiteX1" fmla="*/ 4141231 w 4141231"/>
              <a:gd name="connsiteY1" fmla="*/ 0 h 871200"/>
              <a:gd name="connsiteX2" fmla="*/ 4141231 w 4141231"/>
              <a:gd name="connsiteY2" fmla="*/ 871200 h 871200"/>
              <a:gd name="connsiteX3" fmla="*/ 0 w 4141231"/>
              <a:gd name="connsiteY3" fmla="*/ 871200 h 871200"/>
              <a:gd name="connsiteX4" fmla="*/ 0 w 4141231"/>
              <a:gd name="connsiteY4" fmla="*/ 0 h 871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1231" h="871200">
                <a:moveTo>
                  <a:pt x="0" y="0"/>
                </a:moveTo>
                <a:lnTo>
                  <a:pt x="4141231" y="0"/>
                </a:lnTo>
                <a:lnTo>
                  <a:pt x="4141231" y="871200"/>
                </a:lnTo>
                <a:lnTo>
                  <a:pt x="0" y="871200"/>
                </a:lnTo>
                <a:lnTo>
                  <a:pt x="0" y="0"/>
                </a:lnTo>
                <a:close/>
              </a:path>
            </a:pathLst>
          </a:custGeom>
          <a:solidFill>
            <a:schemeClr val="accent4">
              <a:lumMod val="20000"/>
              <a:lumOff val="80000"/>
            </a:schemeClr>
          </a:solidFill>
          <a:ln w="25400" cap="flat" cmpd="sng" algn="ctr">
            <a:solidFill>
              <a:sysClr val="window" lastClr="FFFFFF">
                <a:hueOff val="0"/>
                <a:satOff val="0"/>
                <a:lumOff val="0"/>
                <a:alphaOff val="0"/>
              </a:sysClr>
            </a:solidFill>
            <a:prstDash val="solid"/>
          </a:ln>
          <a:effectLst/>
        </p:spPr>
        <p:txBody>
          <a:bodyPr spcFirstLastPara="0" vert="horz" wrap="square" lIns="68580" tIns="68580" rIns="68580" bIns="68580" numCol="1" spcCol="1270" anchor="ctr" anchorCtr="0">
            <a:noAutofit/>
          </a:bodyPr>
          <a:lstStyle/>
          <a:p>
            <a:pPr algn="ctr"/>
            <a:r>
              <a:rPr lang="en-US" sz="2000" dirty="0">
                <a:ea typeface="+mn-lt"/>
                <a:cs typeface="+mn-lt"/>
              </a:rPr>
              <a:t>The distribution of meter readings against hour of day for Sundays excluding </a:t>
            </a:r>
            <a:r>
              <a:rPr lang="en-US" sz="2000" b="1" dirty="0">
                <a:solidFill>
                  <a:srgbClr val="000000"/>
                </a:solidFill>
                <a:ea typeface="+mn-lt"/>
                <a:cs typeface="+mn-lt"/>
              </a:rPr>
              <a:t>Building 2</a:t>
            </a:r>
            <a:r>
              <a:rPr lang="en-US" sz="2000" dirty="0">
                <a:ea typeface="+mn-lt"/>
                <a:cs typeface="+mn-lt"/>
              </a:rPr>
              <a:t>. We observed a rise in reading from </a:t>
            </a:r>
            <a:r>
              <a:rPr lang="en-US" sz="2000" b="1" dirty="0">
                <a:solidFill>
                  <a:srgbClr val="000000"/>
                </a:solidFill>
                <a:ea typeface="+mn-lt"/>
                <a:cs typeface="+mn-lt"/>
              </a:rPr>
              <a:t>4 am to 6am</a:t>
            </a:r>
            <a:r>
              <a:rPr lang="en-US" sz="2000" dirty="0">
                <a:ea typeface="+mn-lt"/>
                <a:cs typeface="+mn-lt"/>
              </a:rPr>
              <a:t>, remain constant for some time and then fall for the period of </a:t>
            </a:r>
            <a:r>
              <a:rPr lang="en-US" sz="2000" b="1" dirty="0">
                <a:solidFill>
                  <a:srgbClr val="000000"/>
                </a:solidFill>
                <a:ea typeface="+mn-lt"/>
                <a:cs typeface="+mn-lt"/>
              </a:rPr>
              <a:t>11am to 1 pm</a:t>
            </a:r>
            <a:r>
              <a:rPr lang="en-US" sz="2000" dirty="0">
                <a:ea typeface="+mn-lt"/>
                <a:cs typeface="+mn-lt"/>
              </a:rPr>
              <a:t>, remain constant afterward.</a:t>
            </a:r>
            <a:endParaRPr lang="en-US" sz="2000" dirty="0"/>
          </a:p>
        </p:txBody>
      </p:sp>
      <p:sp>
        <p:nvSpPr>
          <p:cNvPr id="2" name="TextBox 1"/>
          <p:cNvSpPr txBox="1"/>
          <p:nvPr/>
        </p:nvSpPr>
        <p:spPr>
          <a:xfrm>
            <a:off x="7639719" y="2059522"/>
            <a:ext cx="2321403" cy="461665"/>
          </a:xfrm>
          <a:prstGeom prst="rect">
            <a:avLst/>
          </a:prstGeom>
          <a:noFill/>
        </p:spPr>
        <p:txBody>
          <a:bodyPr wrap="square" rtlCol="0">
            <a:spAutoFit/>
          </a:bodyPr>
          <a:lstStyle/>
          <a:p>
            <a:r>
              <a:rPr lang="en-US" sz="2400" b="1" dirty="0"/>
              <a:t>Our Conclusion</a:t>
            </a:r>
          </a:p>
        </p:txBody>
      </p:sp>
      <p:pic>
        <p:nvPicPr>
          <p:cNvPr id="10" name="Picture 5" descr="A close up of a map&#10;&#10;Description generated with very high confidence">
            <a:extLst>
              <a:ext uri="{FF2B5EF4-FFF2-40B4-BE49-F238E27FC236}">
                <a16:creationId xmlns:a16="http://schemas.microsoft.com/office/drawing/2014/main" id="{A4608F45-EBE6-46AB-AC15-D9C85F18D3F9}"/>
              </a:ext>
            </a:extLst>
          </p:cNvPr>
          <p:cNvPicPr>
            <a:picLocks noChangeAspect="1"/>
          </p:cNvPicPr>
          <p:nvPr/>
        </p:nvPicPr>
        <p:blipFill>
          <a:blip r:embed="rId2"/>
          <a:stretch>
            <a:fillRect/>
          </a:stretch>
        </p:blipFill>
        <p:spPr>
          <a:xfrm>
            <a:off x="327804" y="1319222"/>
            <a:ext cx="6792843" cy="5314199"/>
          </a:xfrm>
          <a:prstGeom prst="rect">
            <a:avLst/>
          </a:prstGeom>
        </p:spPr>
      </p:pic>
    </p:spTree>
    <p:extLst>
      <p:ext uri="{BB962C8B-B14F-4D97-AF65-F5344CB8AC3E}">
        <p14:creationId xmlns:p14="http://schemas.microsoft.com/office/powerpoint/2010/main" val="13297730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p:cNvSpPr txBox="1"/>
          <p:nvPr/>
        </p:nvSpPr>
        <p:spPr>
          <a:xfrm>
            <a:off x="412804" y="215561"/>
            <a:ext cx="13248072" cy="769441"/>
          </a:xfrm>
          <a:prstGeom prst="rect">
            <a:avLst/>
          </a:prstGeom>
          <a:noFill/>
        </p:spPr>
        <p:txBody>
          <a:bodyPr wrap="square" rtlCol="0">
            <a:spAutoFit/>
          </a:bodyPr>
          <a:lstStyle/>
          <a:p>
            <a:r>
              <a:rPr lang="en-GB" sz="4400" b="1" dirty="0">
                <a:latin typeface="Raleway" panose="020B0503030101060003" pitchFamily="34" charset="0"/>
              </a:rPr>
              <a:t>Meter Readings vs Hour of Day</a:t>
            </a:r>
            <a:endParaRPr lang="en-US" sz="4400" b="1" dirty="0">
              <a:latin typeface="Raleway" panose="020B0503030101060003" pitchFamily="34" charset="0"/>
            </a:endParaRPr>
          </a:p>
        </p:txBody>
      </p:sp>
      <p:sp>
        <p:nvSpPr>
          <p:cNvPr id="31" name="Rectangle 30"/>
          <p:cNvSpPr/>
          <p:nvPr/>
        </p:nvSpPr>
        <p:spPr>
          <a:xfrm>
            <a:off x="0" y="168646"/>
            <a:ext cx="327804" cy="86327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cxnSp>
        <p:nvCxnSpPr>
          <p:cNvPr id="32" name="Straight Connector 31"/>
          <p:cNvCxnSpPr/>
          <p:nvPr/>
        </p:nvCxnSpPr>
        <p:spPr>
          <a:xfrm>
            <a:off x="0" y="1031916"/>
            <a:ext cx="12192000" cy="0"/>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9" name="Freeform 8"/>
          <p:cNvSpPr/>
          <p:nvPr/>
        </p:nvSpPr>
        <p:spPr>
          <a:xfrm>
            <a:off x="8505482" y="2648468"/>
            <a:ext cx="2963430" cy="3239391"/>
          </a:xfrm>
          <a:custGeom>
            <a:avLst/>
            <a:gdLst>
              <a:gd name="connsiteX0" fmla="*/ 0 w 4141231"/>
              <a:gd name="connsiteY0" fmla="*/ 0 h 871200"/>
              <a:gd name="connsiteX1" fmla="*/ 4141231 w 4141231"/>
              <a:gd name="connsiteY1" fmla="*/ 0 h 871200"/>
              <a:gd name="connsiteX2" fmla="*/ 4141231 w 4141231"/>
              <a:gd name="connsiteY2" fmla="*/ 871200 h 871200"/>
              <a:gd name="connsiteX3" fmla="*/ 0 w 4141231"/>
              <a:gd name="connsiteY3" fmla="*/ 871200 h 871200"/>
              <a:gd name="connsiteX4" fmla="*/ 0 w 4141231"/>
              <a:gd name="connsiteY4" fmla="*/ 0 h 871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1231" h="871200">
                <a:moveTo>
                  <a:pt x="0" y="0"/>
                </a:moveTo>
                <a:lnTo>
                  <a:pt x="4141231" y="0"/>
                </a:lnTo>
                <a:lnTo>
                  <a:pt x="4141231" y="871200"/>
                </a:lnTo>
                <a:lnTo>
                  <a:pt x="0" y="871200"/>
                </a:lnTo>
                <a:lnTo>
                  <a:pt x="0" y="0"/>
                </a:lnTo>
                <a:close/>
              </a:path>
            </a:pathLst>
          </a:custGeom>
          <a:solidFill>
            <a:schemeClr val="accent4">
              <a:lumMod val="20000"/>
              <a:lumOff val="80000"/>
            </a:schemeClr>
          </a:solidFill>
          <a:ln w="25400" cap="flat" cmpd="sng" algn="ctr">
            <a:solidFill>
              <a:sysClr val="window" lastClr="FFFFFF">
                <a:hueOff val="0"/>
                <a:satOff val="0"/>
                <a:lumOff val="0"/>
                <a:alphaOff val="0"/>
              </a:sysClr>
            </a:solidFill>
            <a:prstDash val="solid"/>
          </a:ln>
          <a:effectLst/>
        </p:spPr>
        <p:txBody>
          <a:bodyPr spcFirstLastPara="0" vert="horz" wrap="square" lIns="68580" tIns="68580" rIns="68580" bIns="68580" numCol="1" spcCol="1270" anchor="ctr" anchorCtr="0">
            <a:noAutofit/>
          </a:bodyPr>
          <a:lstStyle/>
          <a:p>
            <a:pPr algn="ctr"/>
            <a:r>
              <a:rPr lang="en-US" sz="2000" dirty="0">
                <a:ea typeface="+mn-lt"/>
                <a:cs typeface="+mn-lt"/>
              </a:rPr>
              <a:t>In case of </a:t>
            </a:r>
            <a:r>
              <a:rPr lang="en-US" sz="2000" b="1" dirty="0">
                <a:ea typeface="+mn-lt"/>
                <a:cs typeface="+mn-lt"/>
              </a:rPr>
              <a:t>Building 2</a:t>
            </a:r>
            <a:r>
              <a:rPr lang="en-US" sz="2000" dirty="0">
                <a:ea typeface="+mn-lt"/>
                <a:cs typeface="+mn-lt"/>
              </a:rPr>
              <a:t>, during weekdays the main-meter and sub-meter 1 show a </a:t>
            </a:r>
            <a:r>
              <a:rPr lang="en-US" sz="2000" b="1" dirty="0">
                <a:solidFill>
                  <a:srgbClr val="000000"/>
                </a:solidFill>
                <a:ea typeface="+mn-lt"/>
                <a:cs typeface="+mn-lt"/>
              </a:rPr>
              <a:t>similar trend </a:t>
            </a:r>
            <a:r>
              <a:rPr lang="en-US" sz="2000" dirty="0">
                <a:ea typeface="+mn-lt"/>
                <a:cs typeface="+mn-lt"/>
              </a:rPr>
              <a:t>like the rest of buildings but is different for sub-meter 2. And during Sundays, </a:t>
            </a:r>
            <a:r>
              <a:rPr lang="en-US" sz="2000" b="1" dirty="0">
                <a:solidFill>
                  <a:srgbClr val="000000"/>
                </a:solidFill>
                <a:ea typeface="+mn-lt"/>
                <a:cs typeface="+mn-lt"/>
              </a:rPr>
              <a:t>all the meter readings</a:t>
            </a:r>
            <a:r>
              <a:rPr lang="en-US" sz="2000" dirty="0">
                <a:ea typeface="+mn-lt"/>
                <a:cs typeface="+mn-lt"/>
              </a:rPr>
              <a:t> differ from other buildings.</a:t>
            </a:r>
            <a:endParaRPr lang="en-US" sz="2000" dirty="0"/>
          </a:p>
        </p:txBody>
      </p:sp>
      <p:sp>
        <p:nvSpPr>
          <p:cNvPr id="2" name="TextBox 1"/>
          <p:cNvSpPr txBox="1"/>
          <p:nvPr/>
        </p:nvSpPr>
        <p:spPr>
          <a:xfrm>
            <a:off x="8502372" y="2139888"/>
            <a:ext cx="2321403" cy="461665"/>
          </a:xfrm>
          <a:prstGeom prst="rect">
            <a:avLst/>
          </a:prstGeom>
          <a:noFill/>
        </p:spPr>
        <p:txBody>
          <a:bodyPr wrap="square" rtlCol="0">
            <a:spAutoFit/>
          </a:bodyPr>
          <a:lstStyle/>
          <a:p>
            <a:r>
              <a:rPr lang="en-US" sz="2400" b="1" dirty="0"/>
              <a:t>Our Conclusion</a:t>
            </a:r>
          </a:p>
        </p:txBody>
      </p:sp>
      <p:pic>
        <p:nvPicPr>
          <p:cNvPr id="8" name="Picture 4" descr="A close up of a map&#10;&#10;Description generated with very high confidence">
            <a:extLst>
              <a:ext uri="{FF2B5EF4-FFF2-40B4-BE49-F238E27FC236}">
                <a16:creationId xmlns:a16="http://schemas.microsoft.com/office/drawing/2014/main" id="{5F29C0C5-7C48-48B1-B1A8-8918CFEFAC22}"/>
              </a:ext>
            </a:extLst>
          </p:cNvPr>
          <p:cNvPicPr>
            <a:picLocks noChangeAspect="1"/>
          </p:cNvPicPr>
          <p:nvPr/>
        </p:nvPicPr>
        <p:blipFill>
          <a:blip r:embed="rId2"/>
          <a:stretch>
            <a:fillRect/>
          </a:stretch>
        </p:blipFill>
        <p:spPr>
          <a:xfrm>
            <a:off x="278202" y="1173603"/>
            <a:ext cx="7503926" cy="5382840"/>
          </a:xfrm>
          <a:prstGeom prst="rect">
            <a:avLst/>
          </a:prstGeom>
        </p:spPr>
      </p:pic>
    </p:spTree>
    <p:extLst>
      <p:ext uri="{BB962C8B-B14F-4D97-AF65-F5344CB8AC3E}">
        <p14:creationId xmlns:p14="http://schemas.microsoft.com/office/powerpoint/2010/main" val="104520990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4CC1EF"/>
        </a:solidFill>
        <a:effectLst/>
      </p:bgPr>
    </p:bg>
    <p:spTree>
      <p:nvGrpSpPr>
        <p:cNvPr id="1" name=""/>
        <p:cNvGrpSpPr/>
        <p:nvPr/>
      </p:nvGrpSpPr>
      <p:grpSpPr>
        <a:xfrm>
          <a:off x="0" y="0"/>
          <a:ext cx="0" cy="0"/>
          <a:chOff x="0" y="0"/>
          <a:chExt cx="0" cy="0"/>
        </a:xfrm>
      </p:grpSpPr>
      <p:sp>
        <p:nvSpPr>
          <p:cNvPr id="3" name="TextBox 2"/>
          <p:cNvSpPr txBox="1"/>
          <p:nvPr/>
        </p:nvSpPr>
        <p:spPr>
          <a:xfrm>
            <a:off x="11760740" y="2008761"/>
            <a:ext cx="431260" cy="2840477"/>
          </a:xfrm>
          <a:prstGeom prst="rect">
            <a:avLst/>
          </a:prstGeom>
          <a:solidFill>
            <a:schemeClr val="bg1"/>
          </a:solidFill>
        </p:spPr>
        <p:txBody>
          <a:bodyPr wrap="square" rtlCol="0">
            <a:spAutoFit/>
          </a:bodyPr>
          <a:lstStyle/>
          <a:p>
            <a:endParaRPr lang="en-US" dirty="0">
              <a:solidFill>
                <a:prstClr val="black"/>
              </a:solidFill>
            </a:endParaRPr>
          </a:p>
        </p:txBody>
      </p:sp>
      <p:sp>
        <p:nvSpPr>
          <p:cNvPr id="4" name="TextBox 3">
            <a:extLst>
              <a:ext uri="{FF2B5EF4-FFF2-40B4-BE49-F238E27FC236}">
                <a16:creationId xmlns:a16="http://schemas.microsoft.com/office/drawing/2014/main" id="{B57D941B-4A22-4182-A7FE-249A91D9247B}"/>
              </a:ext>
            </a:extLst>
          </p:cNvPr>
          <p:cNvSpPr txBox="1"/>
          <p:nvPr/>
        </p:nvSpPr>
        <p:spPr>
          <a:xfrm>
            <a:off x="2684832" y="2921168"/>
            <a:ext cx="8813258" cy="1015663"/>
          </a:xfrm>
          <a:prstGeom prst="rect">
            <a:avLst/>
          </a:prstGeom>
          <a:noFill/>
        </p:spPr>
        <p:txBody>
          <a:bodyPr wrap="square" rtlCol="0">
            <a:spAutoFit/>
          </a:bodyPr>
          <a:lstStyle/>
          <a:p>
            <a:pPr algn="r"/>
            <a:r>
              <a:rPr lang="en-US" sz="6000" b="1" dirty="0">
                <a:solidFill>
                  <a:prstClr val="white"/>
                </a:solidFill>
                <a:latin typeface="Raleway" panose="020B0503030101060003"/>
              </a:rPr>
              <a:t>Data Preprocessing</a:t>
            </a:r>
          </a:p>
        </p:txBody>
      </p:sp>
    </p:spTree>
    <p:extLst>
      <p:ext uri="{BB962C8B-B14F-4D97-AF65-F5344CB8AC3E}">
        <p14:creationId xmlns:p14="http://schemas.microsoft.com/office/powerpoint/2010/main" val="21902372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05722" y="215559"/>
            <a:ext cx="11786278" cy="769441"/>
          </a:xfrm>
          <a:prstGeom prst="rect">
            <a:avLst/>
          </a:prstGeom>
          <a:noFill/>
        </p:spPr>
        <p:txBody>
          <a:bodyPr wrap="square" rtlCol="0">
            <a:spAutoFit/>
          </a:bodyPr>
          <a:lstStyle/>
          <a:p>
            <a:r>
              <a:rPr lang="en-US" sz="4400" b="1" dirty="0">
                <a:solidFill>
                  <a:prstClr val="black"/>
                </a:solidFill>
                <a:latin typeface="Raleway" panose="020B0503030101060003" pitchFamily="34" charset="0"/>
              </a:rPr>
              <a:t>Data Preprocessing</a:t>
            </a:r>
            <a:endParaRPr lang="en-US" sz="4400" b="1" dirty="0">
              <a:solidFill>
                <a:srgbClr val="203864"/>
              </a:solidFill>
              <a:latin typeface="Raleway" panose="020B0503030101060003" pitchFamily="34" charset="0"/>
            </a:endParaRPr>
          </a:p>
        </p:txBody>
      </p:sp>
      <p:cxnSp>
        <p:nvCxnSpPr>
          <p:cNvPr id="3" name="Straight Connector 2"/>
          <p:cNvCxnSpPr/>
          <p:nvPr/>
        </p:nvCxnSpPr>
        <p:spPr>
          <a:xfrm>
            <a:off x="0" y="1031916"/>
            <a:ext cx="12192000" cy="0"/>
          </a:xfrm>
          <a:prstGeom prst="line">
            <a:avLst/>
          </a:prstGeom>
          <a:ln w="28575">
            <a:solidFill>
              <a:srgbClr val="002060"/>
            </a:solidFill>
          </a:ln>
        </p:spPr>
        <p:style>
          <a:lnRef idx="1">
            <a:schemeClr val="accent1"/>
          </a:lnRef>
          <a:fillRef idx="0">
            <a:schemeClr val="accent1"/>
          </a:fillRef>
          <a:effectRef idx="0">
            <a:schemeClr val="accent1"/>
          </a:effectRef>
          <a:fontRef idx="minor">
            <a:schemeClr val="tx1"/>
          </a:fontRef>
        </p:style>
      </p:cxnSp>
      <p:sp>
        <p:nvSpPr>
          <p:cNvPr id="4" name="Rectangle 3"/>
          <p:cNvSpPr/>
          <p:nvPr/>
        </p:nvSpPr>
        <p:spPr>
          <a:xfrm>
            <a:off x="0" y="168645"/>
            <a:ext cx="327804" cy="86327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nvGrpSpPr>
          <p:cNvPr id="145" name="Group 144"/>
          <p:cNvGrpSpPr/>
          <p:nvPr/>
        </p:nvGrpSpPr>
        <p:grpSpPr>
          <a:xfrm>
            <a:off x="1147450" y="1994170"/>
            <a:ext cx="10206543" cy="4056436"/>
            <a:chOff x="0" y="1560904"/>
            <a:chExt cx="9412548" cy="3736193"/>
          </a:xfrm>
        </p:grpSpPr>
        <p:sp>
          <p:nvSpPr>
            <p:cNvPr id="106" name="Freeform: Shape 50">
              <a:extLst>
                <a:ext uri="{FF2B5EF4-FFF2-40B4-BE49-F238E27FC236}">
                  <a16:creationId xmlns:a16="http://schemas.microsoft.com/office/drawing/2014/main" id="{1246206A-C5CC-4361-8490-2A5EA6278100}"/>
                </a:ext>
              </a:extLst>
            </p:cNvPr>
            <p:cNvSpPr/>
            <p:nvPr/>
          </p:nvSpPr>
          <p:spPr>
            <a:xfrm>
              <a:off x="5232849" y="3428999"/>
              <a:ext cx="3911151" cy="1868097"/>
            </a:xfrm>
            <a:custGeom>
              <a:avLst/>
              <a:gdLst>
                <a:gd name="connsiteX0" fmla="*/ 1873077 w 3911151"/>
                <a:gd name="connsiteY0" fmla="*/ 0 h 1868097"/>
                <a:gd name="connsiteX1" fmla="*/ 3911151 w 3911151"/>
                <a:gd name="connsiteY1" fmla="*/ 0 h 1868097"/>
                <a:gd name="connsiteX2" fmla="*/ 3911151 w 3911151"/>
                <a:gd name="connsiteY2" fmla="*/ 1868097 h 1868097"/>
                <a:gd name="connsiteX3" fmla="*/ 0 w 3911151"/>
                <a:gd name="connsiteY3" fmla="*/ 1868097 h 1868097"/>
              </a:gdLst>
              <a:ahLst/>
              <a:cxnLst>
                <a:cxn ang="0">
                  <a:pos x="connsiteX0" y="connsiteY0"/>
                </a:cxn>
                <a:cxn ang="0">
                  <a:pos x="connsiteX1" y="connsiteY1"/>
                </a:cxn>
                <a:cxn ang="0">
                  <a:pos x="connsiteX2" y="connsiteY2"/>
                </a:cxn>
                <a:cxn ang="0">
                  <a:pos x="connsiteX3" y="connsiteY3"/>
                </a:cxn>
              </a:cxnLst>
              <a:rect l="l" t="t" r="r" b="b"/>
              <a:pathLst>
                <a:path w="3911151" h="1868097">
                  <a:moveTo>
                    <a:pt x="1873077" y="0"/>
                  </a:moveTo>
                  <a:lnTo>
                    <a:pt x="3911151" y="0"/>
                  </a:lnTo>
                  <a:lnTo>
                    <a:pt x="3911151" y="1868097"/>
                  </a:lnTo>
                  <a:lnTo>
                    <a:pt x="0" y="1868097"/>
                  </a:lnTo>
                  <a:close/>
                </a:path>
              </a:pathLst>
            </a:custGeom>
            <a:solidFill>
              <a:schemeClr val="accent1">
                <a:lumMod val="60000"/>
                <a:lumOff val="40000"/>
              </a:schemeClr>
            </a:solid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7" name="Freeform: Shape 45">
              <a:extLst>
                <a:ext uri="{FF2B5EF4-FFF2-40B4-BE49-F238E27FC236}">
                  <a16:creationId xmlns:a16="http://schemas.microsoft.com/office/drawing/2014/main" id="{131D5BE0-A85F-49F2-86DE-7568A650F28D}"/>
                </a:ext>
              </a:extLst>
            </p:cNvPr>
            <p:cNvSpPr/>
            <p:nvPr/>
          </p:nvSpPr>
          <p:spPr>
            <a:xfrm>
              <a:off x="1" y="3428999"/>
              <a:ext cx="3929215" cy="1868098"/>
            </a:xfrm>
            <a:custGeom>
              <a:avLst/>
              <a:gdLst>
                <a:gd name="connsiteX0" fmla="*/ 0 w 3929215"/>
                <a:gd name="connsiteY0" fmla="*/ 0 h 1868097"/>
                <a:gd name="connsiteX1" fmla="*/ 2061119 w 3929215"/>
                <a:gd name="connsiteY1" fmla="*/ 0 h 1868097"/>
                <a:gd name="connsiteX2" fmla="*/ 3929215 w 3929215"/>
                <a:gd name="connsiteY2" fmla="*/ 1868097 h 1868097"/>
                <a:gd name="connsiteX3" fmla="*/ 0 w 3929215"/>
                <a:gd name="connsiteY3" fmla="*/ 1868097 h 1868097"/>
              </a:gdLst>
              <a:ahLst/>
              <a:cxnLst>
                <a:cxn ang="0">
                  <a:pos x="connsiteX0" y="connsiteY0"/>
                </a:cxn>
                <a:cxn ang="0">
                  <a:pos x="connsiteX1" y="connsiteY1"/>
                </a:cxn>
                <a:cxn ang="0">
                  <a:pos x="connsiteX2" y="connsiteY2"/>
                </a:cxn>
                <a:cxn ang="0">
                  <a:pos x="connsiteX3" y="connsiteY3"/>
                </a:cxn>
              </a:cxnLst>
              <a:rect l="l" t="t" r="r" b="b"/>
              <a:pathLst>
                <a:path w="3929215" h="1868097">
                  <a:moveTo>
                    <a:pt x="0" y="0"/>
                  </a:moveTo>
                  <a:lnTo>
                    <a:pt x="2061119" y="0"/>
                  </a:lnTo>
                  <a:lnTo>
                    <a:pt x="3929215" y="1868097"/>
                  </a:lnTo>
                  <a:lnTo>
                    <a:pt x="0" y="1868097"/>
                  </a:lnTo>
                  <a:close/>
                </a:path>
              </a:pathLst>
            </a:custGeom>
            <a:solidFill>
              <a:schemeClr val="accent1">
                <a:lumMod val="50000"/>
              </a:schemeClr>
            </a:solidFill>
            <a:ln w="127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8" name="Freeform: Shape 47">
              <a:extLst>
                <a:ext uri="{FF2B5EF4-FFF2-40B4-BE49-F238E27FC236}">
                  <a16:creationId xmlns:a16="http://schemas.microsoft.com/office/drawing/2014/main" id="{F9F0503E-34A6-477C-924B-DEBD4DA84AF4}"/>
                </a:ext>
              </a:extLst>
            </p:cNvPr>
            <p:cNvSpPr/>
            <p:nvPr/>
          </p:nvSpPr>
          <p:spPr>
            <a:xfrm>
              <a:off x="5231117" y="1560904"/>
              <a:ext cx="3912882" cy="1868097"/>
            </a:xfrm>
            <a:custGeom>
              <a:avLst/>
              <a:gdLst>
                <a:gd name="connsiteX0" fmla="*/ 0 w 3912882"/>
                <a:gd name="connsiteY0" fmla="*/ 0 h 1868097"/>
                <a:gd name="connsiteX1" fmla="*/ 3912882 w 3912882"/>
                <a:gd name="connsiteY1" fmla="*/ 0 h 1868097"/>
                <a:gd name="connsiteX2" fmla="*/ 3912882 w 3912882"/>
                <a:gd name="connsiteY2" fmla="*/ 1868097 h 1868097"/>
                <a:gd name="connsiteX3" fmla="*/ 1874809 w 3912882"/>
                <a:gd name="connsiteY3" fmla="*/ 1868097 h 1868097"/>
                <a:gd name="connsiteX4" fmla="*/ 1874809 w 3912882"/>
                <a:gd name="connsiteY4" fmla="*/ 1868097 h 1868097"/>
                <a:gd name="connsiteX5" fmla="*/ 1868095 w 3912882"/>
                <a:gd name="connsiteY5" fmla="*/ 1868097 h 1868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12882" h="1868097">
                  <a:moveTo>
                    <a:pt x="0" y="0"/>
                  </a:moveTo>
                  <a:lnTo>
                    <a:pt x="3912882" y="0"/>
                  </a:lnTo>
                  <a:lnTo>
                    <a:pt x="3912882" y="1868097"/>
                  </a:lnTo>
                  <a:lnTo>
                    <a:pt x="1874809" y="1868097"/>
                  </a:lnTo>
                  <a:lnTo>
                    <a:pt x="1874809" y="1868097"/>
                  </a:lnTo>
                  <a:lnTo>
                    <a:pt x="1868095" y="1868097"/>
                  </a:lnTo>
                  <a:close/>
                </a:path>
              </a:pathLst>
            </a:custGeom>
            <a:solidFill>
              <a:schemeClr val="accent5"/>
            </a:solid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9" name="Freeform: Shape 43">
              <a:extLst>
                <a:ext uri="{FF2B5EF4-FFF2-40B4-BE49-F238E27FC236}">
                  <a16:creationId xmlns:a16="http://schemas.microsoft.com/office/drawing/2014/main" id="{06865636-6937-4214-A85A-0B1DAA4A0335}"/>
                </a:ext>
              </a:extLst>
            </p:cNvPr>
            <p:cNvSpPr/>
            <p:nvPr/>
          </p:nvSpPr>
          <p:spPr>
            <a:xfrm>
              <a:off x="0" y="1560904"/>
              <a:ext cx="3934198" cy="1868097"/>
            </a:xfrm>
            <a:custGeom>
              <a:avLst/>
              <a:gdLst>
                <a:gd name="connsiteX0" fmla="*/ 0 w 3934198"/>
                <a:gd name="connsiteY0" fmla="*/ 0 h 1868097"/>
                <a:gd name="connsiteX1" fmla="*/ 3934198 w 3934198"/>
                <a:gd name="connsiteY1" fmla="*/ 0 h 1868097"/>
                <a:gd name="connsiteX2" fmla="*/ 2061119 w 3934198"/>
                <a:gd name="connsiteY2" fmla="*/ 1868097 h 1868097"/>
                <a:gd name="connsiteX3" fmla="*/ 0 w 3934198"/>
                <a:gd name="connsiteY3" fmla="*/ 1868097 h 1868097"/>
              </a:gdLst>
              <a:ahLst/>
              <a:cxnLst>
                <a:cxn ang="0">
                  <a:pos x="connsiteX0" y="connsiteY0"/>
                </a:cxn>
                <a:cxn ang="0">
                  <a:pos x="connsiteX1" y="connsiteY1"/>
                </a:cxn>
                <a:cxn ang="0">
                  <a:pos x="connsiteX2" y="connsiteY2"/>
                </a:cxn>
                <a:cxn ang="0">
                  <a:pos x="connsiteX3" y="connsiteY3"/>
                </a:cxn>
              </a:cxnLst>
              <a:rect l="l" t="t" r="r" b="b"/>
              <a:pathLst>
                <a:path w="3934198" h="1868097">
                  <a:moveTo>
                    <a:pt x="0" y="0"/>
                  </a:moveTo>
                  <a:lnTo>
                    <a:pt x="3934198" y="0"/>
                  </a:lnTo>
                  <a:lnTo>
                    <a:pt x="2061119" y="1868097"/>
                  </a:lnTo>
                  <a:lnTo>
                    <a:pt x="0" y="1868097"/>
                  </a:lnTo>
                  <a:close/>
                </a:path>
              </a:pathLst>
            </a:custGeom>
            <a:solidFill>
              <a:srgbClr val="4CC1EF"/>
            </a:solid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0" name="Freeform: Shape 74">
              <a:extLst>
                <a:ext uri="{FF2B5EF4-FFF2-40B4-BE49-F238E27FC236}">
                  <a16:creationId xmlns:a16="http://schemas.microsoft.com/office/drawing/2014/main" id="{D150DE64-2AC8-4460-A887-195851793E1E}"/>
                </a:ext>
              </a:extLst>
            </p:cNvPr>
            <p:cNvSpPr/>
            <p:nvPr/>
          </p:nvSpPr>
          <p:spPr>
            <a:xfrm>
              <a:off x="4571022" y="3428999"/>
              <a:ext cx="1865376" cy="1865376"/>
            </a:xfrm>
            <a:custGeom>
              <a:avLst/>
              <a:gdLst>
                <a:gd name="connsiteX0" fmla="*/ 0 w 2168233"/>
                <a:gd name="connsiteY0" fmla="*/ 0 h 2162466"/>
                <a:gd name="connsiteX1" fmla="*/ 2168233 w 2168233"/>
                <a:gd name="connsiteY1" fmla="*/ 0 h 2162466"/>
                <a:gd name="connsiteX2" fmla="*/ 0 w 2168233"/>
                <a:gd name="connsiteY2" fmla="*/ 2162466 h 2162466"/>
              </a:gdLst>
              <a:ahLst/>
              <a:cxnLst>
                <a:cxn ang="0">
                  <a:pos x="connsiteX0" y="connsiteY0"/>
                </a:cxn>
                <a:cxn ang="0">
                  <a:pos x="connsiteX1" y="connsiteY1"/>
                </a:cxn>
                <a:cxn ang="0">
                  <a:pos x="connsiteX2" y="connsiteY2"/>
                </a:cxn>
              </a:cxnLst>
              <a:rect l="l" t="t" r="r" b="b"/>
              <a:pathLst>
                <a:path w="2168233" h="2162466">
                  <a:moveTo>
                    <a:pt x="0" y="0"/>
                  </a:moveTo>
                  <a:lnTo>
                    <a:pt x="2168233" y="0"/>
                  </a:lnTo>
                  <a:lnTo>
                    <a:pt x="0" y="2162466"/>
                  </a:lnTo>
                  <a:close/>
                </a:path>
              </a:pathLst>
            </a:custGeom>
            <a:solidFill>
              <a:srgbClr val="9DC3E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1" name="Freeform: Shape 75">
              <a:extLst>
                <a:ext uri="{FF2B5EF4-FFF2-40B4-BE49-F238E27FC236}">
                  <a16:creationId xmlns:a16="http://schemas.microsoft.com/office/drawing/2014/main" id="{9E646EF6-41EA-4195-BFC9-AD136CE944CC}"/>
                </a:ext>
              </a:extLst>
            </p:cNvPr>
            <p:cNvSpPr/>
            <p:nvPr/>
          </p:nvSpPr>
          <p:spPr>
            <a:xfrm>
              <a:off x="4571022" y="1563625"/>
              <a:ext cx="1865376" cy="1865376"/>
            </a:xfrm>
            <a:custGeom>
              <a:avLst/>
              <a:gdLst>
                <a:gd name="connsiteX0" fmla="*/ 0 w 2162466"/>
                <a:gd name="connsiteY0" fmla="*/ 0 h 2162466"/>
                <a:gd name="connsiteX1" fmla="*/ 2162466 w 2162466"/>
                <a:gd name="connsiteY1" fmla="*/ 2162466 h 2162466"/>
                <a:gd name="connsiteX2" fmla="*/ 0 w 2162466"/>
                <a:gd name="connsiteY2" fmla="*/ 2162466 h 2162466"/>
              </a:gdLst>
              <a:ahLst/>
              <a:cxnLst>
                <a:cxn ang="0">
                  <a:pos x="connsiteX0" y="connsiteY0"/>
                </a:cxn>
                <a:cxn ang="0">
                  <a:pos x="connsiteX1" y="connsiteY1"/>
                </a:cxn>
                <a:cxn ang="0">
                  <a:pos x="connsiteX2" y="connsiteY2"/>
                </a:cxn>
              </a:cxnLst>
              <a:rect l="l" t="t" r="r" b="b"/>
              <a:pathLst>
                <a:path w="2162466" h="2162466">
                  <a:moveTo>
                    <a:pt x="0" y="0"/>
                  </a:moveTo>
                  <a:lnTo>
                    <a:pt x="2162466" y="2162466"/>
                  </a:lnTo>
                  <a:lnTo>
                    <a:pt x="0" y="2162466"/>
                  </a:lnTo>
                  <a:close/>
                </a:path>
              </a:pathLst>
            </a:custGeom>
            <a:solidFill>
              <a:schemeClr val="accent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2" name="Freeform: Shape 76">
              <a:extLst>
                <a:ext uri="{FF2B5EF4-FFF2-40B4-BE49-F238E27FC236}">
                  <a16:creationId xmlns:a16="http://schemas.microsoft.com/office/drawing/2014/main" id="{9EB95794-176F-4D24-8B29-2DFE4B4587A2}"/>
                </a:ext>
              </a:extLst>
            </p:cNvPr>
            <p:cNvSpPr/>
            <p:nvPr/>
          </p:nvSpPr>
          <p:spPr>
            <a:xfrm>
              <a:off x="2707602" y="3428999"/>
              <a:ext cx="1865376" cy="1865376"/>
            </a:xfrm>
            <a:custGeom>
              <a:avLst/>
              <a:gdLst>
                <a:gd name="connsiteX0" fmla="*/ 0 w 2162466"/>
                <a:gd name="connsiteY0" fmla="*/ 0 h 2162466"/>
                <a:gd name="connsiteX1" fmla="*/ 2162466 w 2162466"/>
                <a:gd name="connsiteY1" fmla="*/ 0 h 2162466"/>
                <a:gd name="connsiteX2" fmla="*/ 2162466 w 2162466"/>
                <a:gd name="connsiteY2" fmla="*/ 2162466 h 2162466"/>
              </a:gdLst>
              <a:ahLst/>
              <a:cxnLst>
                <a:cxn ang="0">
                  <a:pos x="connsiteX0" y="connsiteY0"/>
                </a:cxn>
                <a:cxn ang="0">
                  <a:pos x="connsiteX1" y="connsiteY1"/>
                </a:cxn>
                <a:cxn ang="0">
                  <a:pos x="connsiteX2" y="connsiteY2"/>
                </a:cxn>
              </a:cxnLst>
              <a:rect l="l" t="t" r="r" b="b"/>
              <a:pathLst>
                <a:path w="2162466" h="2162466">
                  <a:moveTo>
                    <a:pt x="0" y="0"/>
                  </a:moveTo>
                  <a:lnTo>
                    <a:pt x="2162466" y="0"/>
                  </a:lnTo>
                  <a:lnTo>
                    <a:pt x="2162466" y="2162466"/>
                  </a:lnTo>
                  <a:close/>
                </a:path>
              </a:pathLst>
            </a:custGeom>
            <a:solidFill>
              <a:srgbClr val="1F4E79"/>
            </a:solidFill>
            <a:ln w="127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3" name="Freeform: Shape 77">
              <a:extLst>
                <a:ext uri="{FF2B5EF4-FFF2-40B4-BE49-F238E27FC236}">
                  <a16:creationId xmlns:a16="http://schemas.microsoft.com/office/drawing/2014/main" id="{4CD4FB7F-B0EF-43FF-B4DC-56DF8F79314A}"/>
                </a:ext>
              </a:extLst>
            </p:cNvPr>
            <p:cNvSpPr/>
            <p:nvPr/>
          </p:nvSpPr>
          <p:spPr>
            <a:xfrm>
              <a:off x="2707602" y="1563625"/>
              <a:ext cx="1865376" cy="1865376"/>
            </a:xfrm>
            <a:custGeom>
              <a:avLst/>
              <a:gdLst>
                <a:gd name="connsiteX0" fmla="*/ 2168233 w 2168233"/>
                <a:gd name="connsiteY0" fmla="*/ 0 h 2162466"/>
                <a:gd name="connsiteX1" fmla="*/ 2168233 w 2168233"/>
                <a:gd name="connsiteY1" fmla="*/ 2162466 h 2162466"/>
                <a:gd name="connsiteX2" fmla="*/ 0 w 2168233"/>
                <a:gd name="connsiteY2" fmla="*/ 2162466 h 2162466"/>
              </a:gdLst>
              <a:ahLst/>
              <a:cxnLst>
                <a:cxn ang="0">
                  <a:pos x="connsiteX0" y="connsiteY0"/>
                </a:cxn>
                <a:cxn ang="0">
                  <a:pos x="connsiteX1" y="connsiteY1"/>
                </a:cxn>
                <a:cxn ang="0">
                  <a:pos x="connsiteX2" y="connsiteY2"/>
                </a:cxn>
              </a:cxnLst>
              <a:rect l="l" t="t" r="r" b="b"/>
              <a:pathLst>
                <a:path w="2168233" h="2162466">
                  <a:moveTo>
                    <a:pt x="2168233" y="0"/>
                  </a:moveTo>
                  <a:lnTo>
                    <a:pt x="2168233" y="2162466"/>
                  </a:lnTo>
                  <a:lnTo>
                    <a:pt x="0" y="2162466"/>
                  </a:lnTo>
                  <a:close/>
                </a:path>
              </a:pathLst>
            </a:custGeom>
            <a:solidFill>
              <a:srgbClr val="13A1D9"/>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5" name="TextBox 134">
              <a:extLst>
                <a:ext uri="{FF2B5EF4-FFF2-40B4-BE49-F238E27FC236}">
                  <a16:creationId xmlns:a16="http://schemas.microsoft.com/office/drawing/2014/main" id="{20A2C9C0-8F45-4D01-AC2F-B9275AABA75C}"/>
                </a:ext>
              </a:extLst>
            </p:cNvPr>
            <p:cNvSpPr txBox="1"/>
            <p:nvPr/>
          </p:nvSpPr>
          <p:spPr>
            <a:xfrm>
              <a:off x="7209732" y="4017254"/>
              <a:ext cx="1934267" cy="878783"/>
            </a:xfrm>
            <a:prstGeom prst="rect">
              <a:avLst/>
            </a:prstGeom>
            <a:noFill/>
          </p:spPr>
          <p:txBody>
            <a:bodyPr wrap="square" lIns="0" rIns="0" rtlCol="0" anchor="t">
              <a:spAutoFit/>
            </a:bodyPr>
            <a:lstStyle/>
            <a:p>
              <a:r>
                <a:rPr lang="en-US" sz="2800" b="1" kern="0" noProof="1">
                  <a:solidFill>
                    <a:prstClr val="black"/>
                  </a:solidFill>
                </a:rPr>
                <a:t>Noise Removal</a:t>
              </a:r>
            </a:p>
          </p:txBody>
        </p:sp>
        <p:sp>
          <p:nvSpPr>
            <p:cNvPr id="138" name="TextBox 137">
              <a:extLst>
                <a:ext uri="{FF2B5EF4-FFF2-40B4-BE49-F238E27FC236}">
                  <a16:creationId xmlns:a16="http://schemas.microsoft.com/office/drawing/2014/main" id="{6F889AF3-8CC8-46D8-B446-3E751E7FA429}"/>
                </a:ext>
              </a:extLst>
            </p:cNvPr>
            <p:cNvSpPr txBox="1"/>
            <p:nvPr/>
          </p:nvSpPr>
          <p:spPr>
            <a:xfrm>
              <a:off x="483481" y="3818818"/>
              <a:ext cx="2196970" cy="1275654"/>
            </a:xfrm>
            <a:prstGeom prst="rect">
              <a:avLst/>
            </a:prstGeom>
            <a:noFill/>
          </p:spPr>
          <p:txBody>
            <a:bodyPr wrap="square" lIns="0" rIns="0" rtlCol="0" anchor="t">
              <a:spAutoFit/>
            </a:bodyPr>
            <a:lstStyle/>
            <a:p>
              <a:r>
                <a:rPr lang="en-US" sz="2800" b="1" kern="0" noProof="1">
                  <a:solidFill>
                    <a:schemeClr val="bg1"/>
                  </a:solidFill>
                </a:rPr>
                <a:t>Window Calculation for Working Hours</a:t>
              </a:r>
            </a:p>
          </p:txBody>
        </p:sp>
        <p:sp>
          <p:nvSpPr>
            <p:cNvPr id="140" name="TextBox 139">
              <a:extLst>
                <a:ext uri="{FF2B5EF4-FFF2-40B4-BE49-F238E27FC236}">
                  <a16:creationId xmlns:a16="http://schemas.microsoft.com/office/drawing/2014/main" id="{D9B32593-C7F4-476D-B0DF-7880C6A4C6A4}"/>
                </a:ext>
              </a:extLst>
            </p:cNvPr>
            <p:cNvSpPr txBox="1"/>
            <p:nvPr/>
          </p:nvSpPr>
          <p:spPr>
            <a:xfrm>
              <a:off x="7209732" y="2107072"/>
              <a:ext cx="2202816" cy="878783"/>
            </a:xfrm>
            <a:prstGeom prst="rect">
              <a:avLst/>
            </a:prstGeom>
            <a:noFill/>
          </p:spPr>
          <p:txBody>
            <a:bodyPr wrap="square" lIns="0" rIns="0" rtlCol="0" anchor="b">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1" i="0" u="none" strike="noStrike" kern="0" cap="none" spc="0" normalizeH="0" baseline="0" noProof="1">
                  <a:ln>
                    <a:noFill/>
                  </a:ln>
                  <a:solidFill>
                    <a:schemeClr val="bg1"/>
                  </a:solidFill>
                  <a:effectLst/>
                  <a:uLnTx/>
                  <a:uFillTx/>
                </a:rPr>
                <a:t>Odd Hour Identification</a:t>
              </a:r>
            </a:p>
          </p:txBody>
        </p:sp>
        <p:sp>
          <p:nvSpPr>
            <p:cNvPr id="144" name="TextBox 143">
              <a:extLst>
                <a:ext uri="{FF2B5EF4-FFF2-40B4-BE49-F238E27FC236}">
                  <a16:creationId xmlns:a16="http://schemas.microsoft.com/office/drawing/2014/main" id="{66F84D89-2984-416D-AEF5-068600B8C97C}"/>
                </a:ext>
              </a:extLst>
            </p:cNvPr>
            <p:cNvSpPr txBox="1"/>
            <p:nvPr/>
          </p:nvSpPr>
          <p:spPr>
            <a:xfrm>
              <a:off x="483482" y="2100600"/>
              <a:ext cx="2196970" cy="878783"/>
            </a:xfrm>
            <a:prstGeom prst="rect">
              <a:avLst/>
            </a:prstGeom>
            <a:noFill/>
          </p:spPr>
          <p:txBody>
            <a:bodyPr wrap="square" lIns="0" rIns="0" rtlCol="0" anchor="t">
              <a:spAutoFit/>
            </a:bodyPr>
            <a:lstStyle/>
            <a:p>
              <a:r>
                <a:rPr lang="en-US" sz="2800" b="1" kern="0" noProof="1">
                  <a:solidFill>
                    <a:prstClr val="black"/>
                  </a:solidFill>
                </a:rPr>
                <a:t>Holiday Mapping</a:t>
              </a:r>
            </a:p>
          </p:txBody>
        </p:sp>
      </p:grpSp>
    </p:spTree>
    <p:extLst>
      <p:ext uri="{BB962C8B-B14F-4D97-AF65-F5344CB8AC3E}">
        <p14:creationId xmlns:p14="http://schemas.microsoft.com/office/powerpoint/2010/main" val="15172692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extBox 37"/>
          <p:cNvSpPr txBox="1"/>
          <p:nvPr/>
        </p:nvSpPr>
        <p:spPr>
          <a:xfrm>
            <a:off x="331308" y="216229"/>
            <a:ext cx="4907180" cy="769441"/>
          </a:xfrm>
          <a:prstGeom prst="rect">
            <a:avLst/>
          </a:prstGeom>
          <a:noFill/>
        </p:spPr>
        <p:txBody>
          <a:bodyPr wrap="square" rtlCol="0">
            <a:spAutoFit/>
          </a:bodyPr>
          <a:lstStyle/>
          <a:p>
            <a:pPr algn="ctr"/>
            <a:r>
              <a:rPr lang="en-US" sz="4400" b="1" dirty="0">
                <a:solidFill>
                  <a:prstClr val="black"/>
                </a:solidFill>
                <a:latin typeface="Raleway" panose="020B0503030101060003" pitchFamily="34" charset="0"/>
              </a:rPr>
              <a:t>Holiday Mapping</a:t>
            </a:r>
            <a:endParaRPr lang="en-US" sz="4400" b="1" dirty="0">
              <a:solidFill>
                <a:srgbClr val="5B9BD5">
                  <a:lumMod val="50000"/>
                </a:srgbClr>
              </a:solidFill>
              <a:latin typeface="Raleway" panose="020B0503030101060003" pitchFamily="34" charset="0"/>
            </a:endParaRPr>
          </a:p>
        </p:txBody>
      </p:sp>
      <p:sp>
        <p:nvSpPr>
          <p:cNvPr id="49" name="Rectangle 48"/>
          <p:cNvSpPr/>
          <p:nvPr/>
        </p:nvSpPr>
        <p:spPr>
          <a:xfrm>
            <a:off x="0" y="168646"/>
            <a:ext cx="327804" cy="86327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cxnSp>
        <p:nvCxnSpPr>
          <p:cNvPr id="17" name="Straight Connector 16"/>
          <p:cNvCxnSpPr/>
          <p:nvPr/>
        </p:nvCxnSpPr>
        <p:spPr>
          <a:xfrm>
            <a:off x="0" y="1031916"/>
            <a:ext cx="12192000" cy="0"/>
          </a:xfrm>
          <a:prstGeom prst="line">
            <a:avLst/>
          </a:prstGeom>
          <a:ln w="28575">
            <a:solidFill>
              <a:srgbClr val="002060"/>
            </a:solidFill>
          </a:ln>
        </p:spPr>
        <p:style>
          <a:lnRef idx="1">
            <a:schemeClr val="accent1"/>
          </a:lnRef>
          <a:fillRef idx="0">
            <a:schemeClr val="accent1"/>
          </a:fillRef>
          <a:effectRef idx="0">
            <a:schemeClr val="accent1"/>
          </a:effectRef>
          <a:fontRef idx="minor">
            <a:schemeClr val="tx1"/>
          </a:fontRef>
        </p:style>
      </p:cxnSp>
      <p:sp>
        <p:nvSpPr>
          <p:cNvPr id="2" name="AutoShape 2" descr="Warehouse free icon">
            <a:extLst>
              <a:ext uri="{FF2B5EF4-FFF2-40B4-BE49-F238E27FC236}">
                <a16:creationId xmlns:a16="http://schemas.microsoft.com/office/drawing/2014/main" id="{23BE54FC-D255-41DD-B30C-4DDF8B96442F}"/>
              </a:ext>
            </a:extLst>
          </p:cNvPr>
          <p:cNvSpPr>
            <a:spLocks noChangeAspect="1" noChangeArrowheads="1"/>
          </p:cNvSpPr>
          <p:nvPr/>
        </p:nvSpPr>
        <p:spPr bwMode="auto">
          <a:xfrm>
            <a:off x="4057095" y="3276599"/>
            <a:ext cx="2191305" cy="219130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solidFill>
                <a:prstClr val="black"/>
              </a:solidFill>
            </a:endParaRPr>
          </a:p>
        </p:txBody>
      </p:sp>
      <p:grpSp>
        <p:nvGrpSpPr>
          <p:cNvPr id="3" name="Group 2"/>
          <p:cNvGrpSpPr/>
          <p:nvPr/>
        </p:nvGrpSpPr>
        <p:grpSpPr>
          <a:xfrm>
            <a:off x="357349" y="2612776"/>
            <a:ext cx="2863513" cy="2716426"/>
            <a:chOff x="411736" y="1463256"/>
            <a:chExt cx="4339684" cy="4050526"/>
          </a:xfrm>
        </p:grpSpPr>
        <p:sp>
          <p:nvSpPr>
            <p:cNvPr id="55" name="Freeform: Shape 74">
              <a:extLst>
                <a:ext uri="{FF2B5EF4-FFF2-40B4-BE49-F238E27FC236}">
                  <a16:creationId xmlns:a16="http://schemas.microsoft.com/office/drawing/2014/main" id="{D150DE64-2AC8-4460-A887-195851793E1E}"/>
                </a:ext>
              </a:extLst>
            </p:cNvPr>
            <p:cNvSpPr/>
            <p:nvPr/>
          </p:nvSpPr>
          <p:spPr>
            <a:xfrm>
              <a:off x="2580440" y="3488518"/>
              <a:ext cx="2170980" cy="2025264"/>
            </a:xfrm>
            <a:custGeom>
              <a:avLst/>
              <a:gdLst>
                <a:gd name="connsiteX0" fmla="*/ 0 w 2168233"/>
                <a:gd name="connsiteY0" fmla="*/ 0 h 2162466"/>
                <a:gd name="connsiteX1" fmla="*/ 2168233 w 2168233"/>
                <a:gd name="connsiteY1" fmla="*/ 0 h 2162466"/>
                <a:gd name="connsiteX2" fmla="*/ 0 w 2168233"/>
                <a:gd name="connsiteY2" fmla="*/ 2162466 h 2162466"/>
              </a:gdLst>
              <a:ahLst/>
              <a:cxnLst>
                <a:cxn ang="0">
                  <a:pos x="connsiteX0" y="connsiteY0"/>
                </a:cxn>
                <a:cxn ang="0">
                  <a:pos x="connsiteX1" y="connsiteY1"/>
                </a:cxn>
                <a:cxn ang="0">
                  <a:pos x="connsiteX2" y="connsiteY2"/>
                </a:cxn>
              </a:cxnLst>
              <a:rect l="l" t="t" r="r" b="b"/>
              <a:pathLst>
                <a:path w="2168233" h="2162466">
                  <a:moveTo>
                    <a:pt x="0" y="0"/>
                  </a:moveTo>
                  <a:lnTo>
                    <a:pt x="2168233" y="0"/>
                  </a:lnTo>
                  <a:lnTo>
                    <a:pt x="0" y="2162466"/>
                  </a:lnTo>
                  <a:close/>
                </a:path>
              </a:pathLst>
            </a:custGeom>
            <a:solidFill>
              <a:schemeClr val="bg2">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6" name="Freeform: Shape 75">
              <a:extLst>
                <a:ext uri="{FF2B5EF4-FFF2-40B4-BE49-F238E27FC236}">
                  <a16:creationId xmlns:a16="http://schemas.microsoft.com/office/drawing/2014/main" id="{9E646EF6-41EA-4195-BFC9-AD136CE944CC}"/>
                </a:ext>
              </a:extLst>
            </p:cNvPr>
            <p:cNvSpPr/>
            <p:nvPr/>
          </p:nvSpPr>
          <p:spPr>
            <a:xfrm>
              <a:off x="2580440" y="1463256"/>
              <a:ext cx="2170980" cy="2025264"/>
            </a:xfrm>
            <a:custGeom>
              <a:avLst/>
              <a:gdLst>
                <a:gd name="connsiteX0" fmla="*/ 0 w 2162466"/>
                <a:gd name="connsiteY0" fmla="*/ 0 h 2162466"/>
                <a:gd name="connsiteX1" fmla="*/ 2162466 w 2162466"/>
                <a:gd name="connsiteY1" fmla="*/ 2162466 h 2162466"/>
                <a:gd name="connsiteX2" fmla="*/ 0 w 2162466"/>
                <a:gd name="connsiteY2" fmla="*/ 2162466 h 2162466"/>
              </a:gdLst>
              <a:ahLst/>
              <a:cxnLst>
                <a:cxn ang="0">
                  <a:pos x="connsiteX0" y="connsiteY0"/>
                </a:cxn>
                <a:cxn ang="0">
                  <a:pos x="connsiteX1" y="connsiteY1"/>
                </a:cxn>
                <a:cxn ang="0">
                  <a:pos x="connsiteX2" y="connsiteY2"/>
                </a:cxn>
              </a:cxnLst>
              <a:rect l="l" t="t" r="r" b="b"/>
              <a:pathLst>
                <a:path w="2162466" h="2162466">
                  <a:moveTo>
                    <a:pt x="0" y="0"/>
                  </a:moveTo>
                  <a:lnTo>
                    <a:pt x="2162466" y="2162466"/>
                  </a:lnTo>
                  <a:lnTo>
                    <a:pt x="0" y="2162466"/>
                  </a:lnTo>
                  <a:close/>
                </a:path>
              </a:pathLst>
            </a:custGeom>
            <a:solidFill>
              <a:schemeClr val="accent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7" name="Freeform: Shape 76">
              <a:extLst>
                <a:ext uri="{FF2B5EF4-FFF2-40B4-BE49-F238E27FC236}">
                  <a16:creationId xmlns:a16="http://schemas.microsoft.com/office/drawing/2014/main" id="{9EB95794-176F-4D24-8B29-2DFE4B4587A2}"/>
                </a:ext>
              </a:extLst>
            </p:cNvPr>
            <p:cNvSpPr/>
            <p:nvPr/>
          </p:nvSpPr>
          <p:spPr>
            <a:xfrm>
              <a:off x="411736" y="3488518"/>
              <a:ext cx="2170980" cy="2025264"/>
            </a:xfrm>
            <a:custGeom>
              <a:avLst/>
              <a:gdLst>
                <a:gd name="connsiteX0" fmla="*/ 0 w 2162466"/>
                <a:gd name="connsiteY0" fmla="*/ 0 h 2162466"/>
                <a:gd name="connsiteX1" fmla="*/ 2162466 w 2162466"/>
                <a:gd name="connsiteY1" fmla="*/ 0 h 2162466"/>
                <a:gd name="connsiteX2" fmla="*/ 2162466 w 2162466"/>
                <a:gd name="connsiteY2" fmla="*/ 2162466 h 2162466"/>
              </a:gdLst>
              <a:ahLst/>
              <a:cxnLst>
                <a:cxn ang="0">
                  <a:pos x="connsiteX0" y="connsiteY0"/>
                </a:cxn>
                <a:cxn ang="0">
                  <a:pos x="connsiteX1" y="connsiteY1"/>
                </a:cxn>
                <a:cxn ang="0">
                  <a:pos x="connsiteX2" y="connsiteY2"/>
                </a:cxn>
              </a:cxnLst>
              <a:rect l="l" t="t" r="r" b="b"/>
              <a:pathLst>
                <a:path w="2162466" h="2162466">
                  <a:moveTo>
                    <a:pt x="0" y="0"/>
                  </a:moveTo>
                  <a:lnTo>
                    <a:pt x="2162466" y="0"/>
                  </a:lnTo>
                  <a:lnTo>
                    <a:pt x="2162466" y="2162466"/>
                  </a:lnTo>
                  <a:close/>
                </a:path>
              </a:pathLst>
            </a:custGeom>
            <a:solidFill>
              <a:schemeClr val="bg2">
                <a:lumMod val="75000"/>
              </a:schemeClr>
            </a:solidFill>
            <a:ln w="127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8" name="Freeform: Shape 77">
              <a:extLst>
                <a:ext uri="{FF2B5EF4-FFF2-40B4-BE49-F238E27FC236}">
                  <a16:creationId xmlns:a16="http://schemas.microsoft.com/office/drawing/2014/main" id="{4CD4FB7F-B0EF-43FF-B4DC-56DF8F79314A}"/>
                </a:ext>
              </a:extLst>
            </p:cNvPr>
            <p:cNvSpPr/>
            <p:nvPr/>
          </p:nvSpPr>
          <p:spPr>
            <a:xfrm>
              <a:off x="411736" y="1463256"/>
              <a:ext cx="2170980" cy="2025264"/>
            </a:xfrm>
            <a:custGeom>
              <a:avLst/>
              <a:gdLst>
                <a:gd name="connsiteX0" fmla="*/ 2168233 w 2168233"/>
                <a:gd name="connsiteY0" fmla="*/ 0 h 2162466"/>
                <a:gd name="connsiteX1" fmla="*/ 2168233 w 2168233"/>
                <a:gd name="connsiteY1" fmla="*/ 2162466 h 2162466"/>
                <a:gd name="connsiteX2" fmla="*/ 0 w 2168233"/>
                <a:gd name="connsiteY2" fmla="*/ 2162466 h 2162466"/>
              </a:gdLst>
              <a:ahLst/>
              <a:cxnLst>
                <a:cxn ang="0">
                  <a:pos x="connsiteX0" y="connsiteY0"/>
                </a:cxn>
                <a:cxn ang="0">
                  <a:pos x="connsiteX1" y="connsiteY1"/>
                </a:cxn>
                <a:cxn ang="0">
                  <a:pos x="connsiteX2" y="connsiteY2"/>
                </a:cxn>
              </a:cxnLst>
              <a:rect l="l" t="t" r="r" b="b"/>
              <a:pathLst>
                <a:path w="2168233" h="2162466">
                  <a:moveTo>
                    <a:pt x="2168233" y="0"/>
                  </a:moveTo>
                  <a:lnTo>
                    <a:pt x="2168233" y="2162466"/>
                  </a:lnTo>
                  <a:lnTo>
                    <a:pt x="0" y="2162466"/>
                  </a:lnTo>
                  <a:close/>
                </a:path>
              </a:pathLst>
            </a:custGeom>
            <a:solidFill>
              <a:schemeClr val="bg2">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5" name="Left Brace 4"/>
          <p:cNvSpPr/>
          <p:nvPr/>
        </p:nvSpPr>
        <p:spPr>
          <a:xfrm>
            <a:off x="4488330" y="1548272"/>
            <a:ext cx="868806" cy="4940077"/>
          </a:xfrm>
          <a:prstGeom prst="leftBrace">
            <a:avLst>
              <a:gd name="adj1" fmla="val 101265"/>
              <a:gd name="adj2" fmla="val 50000"/>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2" name="Oval 61"/>
          <p:cNvSpPr/>
          <p:nvPr/>
        </p:nvSpPr>
        <p:spPr>
          <a:xfrm>
            <a:off x="3912806" y="3839883"/>
            <a:ext cx="235897" cy="262209"/>
          </a:xfrm>
          <a:prstGeom prst="ellipse">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Elbow Connector 6"/>
          <p:cNvCxnSpPr>
            <a:endCxn id="62" idx="0"/>
          </p:cNvCxnSpPr>
          <p:nvPr/>
        </p:nvCxnSpPr>
        <p:spPr>
          <a:xfrm>
            <a:off x="2504608" y="3430793"/>
            <a:ext cx="1526147" cy="409090"/>
          </a:xfrm>
          <a:prstGeom prst="bentConnector2">
            <a:avLst/>
          </a:prstGeom>
          <a:ln>
            <a:solidFill>
              <a:srgbClr val="4472C4"/>
            </a:solidFill>
          </a:ln>
        </p:spPr>
        <p:style>
          <a:lnRef idx="1">
            <a:schemeClr val="accent1"/>
          </a:lnRef>
          <a:fillRef idx="0">
            <a:schemeClr val="accent1"/>
          </a:fillRef>
          <a:effectRef idx="0">
            <a:schemeClr val="accent1"/>
          </a:effectRef>
          <a:fontRef idx="minor">
            <a:schemeClr val="tx1"/>
          </a:fontRef>
        </p:style>
      </p:cxnSp>
      <p:sp>
        <p:nvSpPr>
          <p:cNvPr id="69" name="Rounded Rectangle 68"/>
          <p:cNvSpPr/>
          <p:nvPr/>
        </p:nvSpPr>
        <p:spPr>
          <a:xfrm flipH="1">
            <a:off x="5811378" y="1318757"/>
            <a:ext cx="2782111" cy="685141"/>
          </a:xfrm>
          <a:prstGeom prst="round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National Holidays</a:t>
            </a:r>
            <a:endParaRPr lang="en-US" sz="2000" baseline="30000" dirty="0">
              <a:solidFill>
                <a:schemeClr val="bg1"/>
              </a:solidFill>
            </a:endParaRPr>
          </a:p>
        </p:txBody>
      </p:sp>
      <p:sp>
        <p:nvSpPr>
          <p:cNvPr id="70" name="Rounded Rectangle 69"/>
          <p:cNvSpPr/>
          <p:nvPr/>
        </p:nvSpPr>
        <p:spPr>
          <a:xfrm flipH="1">
            <a:off x="5811379" y="5804175"/>
            <a:ext cx="2782111" cy="870280"/>
          </a:xfrm>
          <a:prstGeom prst="round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Company Specific Breaks</a:t>
            </a:r>
          </a:p>
        </p:txBody>
      </p:sp>
      <p:sp>
        <p:nvSpPr>
          <p:cNvPr id="72" name="TextBox 71"/>
          <p:cNvSpPr txBox="1"/>
          <p:nvPr/>
        </p:nvSpPr>
        <p:spPr>
          <a:xfrm>
            <a:off x="5805658" y="2144796"/>
            <a:ext cx="3224853" cy="1822874"/>
          </a:xfrm>
          <a:prstGeom prst="rect">
            <a:avLst/>
          </a:prstGeom>
          <a:noFill/>
          <a:ln w="19050">
            <a:solidFill>
              <a:schemeClr val="tx1"/>
            </a:solidFill>
          </a:ln>
        </p:spPr>
        <p:txBody>
          <a:bodyPr wrap="square" rtlCol="0">
            <a:spAutoFit/>
          </a:bodyPr>
          <a:lstStyle/>
          <a:p>
            <a:pPr algn="ctr"/>
            <a:r>
              <a:rPr lang="en-US" dirty="0"/>
              <a:t>Apart from the general seasonality observed during weekdays, different behavior of consumption with </a:t>
            </a:r>
            <a:r>
              <a:rPr lang="en-US" b="1" dirty="0"/>
              <a:t>hours of day</a:t>
            </a:r>
            <a:r>
              <a:rPr lang="en-US" dirty="0"/>
              <a:t> was observed for</a:t>
            </a:r>
            <a:r>
              <a:rPr lang="en-US" b="1" dirty="0"/>
              <a:t> national holidays.</a:t>
            </a:r>
          </a:p>
        </p:txBody>
      </p:sp>
      <p:sp>
        <p:nvSpPr>
          <p:cNvPr id="73" name="TextBox 72"/>
          <p:cNvSpPr txBox="1"/>
          <p:nvPr/>
        </p:nvSpPr>
        <p:spPr>
          <a:xfrm>
            <a:off x="5805657" y="4196791"/>
            <a:ext cx="3224853" cy="1477328"/>
          </a:xfrm>
          <a:prstGeom prst="rect">
            <a:avLst/>
          </a:prstGeom>
          <a:noFill/>
          <a:ln w="19050">
            <a:solidFill>
              <a:schemeClr val="tx1"/>
            </a:solidFill>
          </a:ln>
        </p:spPr>
        <p:txBody>
          <a:bodyPr wrap="square" rtlCol="0">
            <a:spAutoFit/>
          </a:bodyPr>
          <a:lstStyle/>
          <a:p>
            <a:pPr algn="ctr"/>
            <a:r>
              <a:rPr lang="en-US" dirty="0"/>
              <a:t>There were some other anomalies which can’t be explained by national holiday. Hence we consider them company specific anomalies.</a:t>
            </a:r>
          </a:p>
        </p:txBody>
      </p:sp>
      <p:cxnSp>
        <p:nvCxnSpPr>
          <p:cNvPr id="16" name="Elbow Connector 15"/>
          <p:cNvCxnSpPr>
            <a:stCxn id="69" idx="1"/>
            <a:endCxn id="230" idx="1"/>
          </p:cNvCxnSpPr>
          <p:nvPr/>
        </p:nvCxnSpPr>
        <p:spPr>
          <a:xfrm>
            <a:off x="8593489" y="1661328"/>
            <a:ext cx="931064" cy="1271347"/>
          </a:xfrm>
          <a:prstGeom prst="bentConnector3">
            <a:avLst>
              <a:gd name="adj1" fmla="val 80299"/>
            </a:avLst>
          </a:prstGeom>
        </p:spPr>
        <p:style>
          <a:lnRef idx="1">
            <a:schemeClr val="accent1"/>
          </a:lnRef>
          <a:fillRef idx="0">
            <a:schemeClr val="accent1"/>
          </a:fillRef>
          <a:effectRef idx="0">
            <a:schemeClr val="accent1"/>
          </a:effectRef>
          <a:fontRef idx="minor">
            <a:schemeClr val="tx1"/>
          </a:fontRef>
        </p:style>
      </p:cxnSp>
      <p:sp>
        <p:nvSpPr>
          <p:cNvPr id="230" name="TextBox 229"/>
          <p:cNvSpPr txBox="1"/>
          <p:nvPr/>
        </p:nvSpPr>
        <p:spPr>
          <a:xfrm>
            <a:off x="9524553" y="2748009"/>
            <a:ext cx="2456297" cy="369332"/>
          </a:xfrm>
          <a:prstGeom prst="rect">
            <a:avLst/>
          </a:prstGeom>
          <a:noFill/>
          <a:ln w="19050">
            <a:solidFill>
              <a:schemeClr val="tx1"/>
            </a:solidFill>
          </a:ln>
        </p:spPr>
        <p:txBody>
          <a:bodyPr wrap="square" rtlCol="0">
            <a:spAutoFit/>
          </a:bodyPr>
          <a:lstStyle/>
          <a:p>
            <a:pPr algn="ctr"/>
            <a:r>
              <a:rPr lang="en-US" dirty="0"/>
              <a:t>Calendar Mapping</a:t>
            </a:r>
          </a:p>
        </p:txBody>
      </p:sp>
      <p:sp>
        <p:nvSpPr>
          <p:cNvPr id="96" name="TextBox 95"/>
          <p:cNvSpPr txBox="1"/>
          <p:nvPr/>
        </p:nvSpPr>
        <p:spPr>
          <a:xfrm>
            <a:off x="9559458" y="3421575"/>
            <a:ext cx="2419601" cy="369332"/>
          </a:xfrm>
          <a:prstGeom prst="rect">
            <a:avLst/>
          </a:prstGeom>
          <a:noFill/>
          <a:ln w="19050">
            <a:solidFill>
              <a:schemeClr val="tx1"/>
            </a:solidFill>
          </a:ln>
        </p:spPr>
        <p:txBody>
          <a:bodyPr wrap="square" rtlCol="0">
            <a:spAutoFit/>
          </a:bodyPr>
          <a:lstStyle/>
          <a:p>
            <a:pPr algn="ctr"/>
            <a:r>
              <a:rPr lang="en-US" dirty="0"/>
              <a:t>Anomaly Exclusion</a:t>
            </a:r>
          </a:p>
        </p:txBody>
      </p:sp>
      <p:sp>
        <p:nvSpPr>
          <p:cNvPr id="253" name="Rounded Rectangle 252"/>
          <p:cNvSpPr/>
          <p:nvPr/>
        </p:nvSpPr>
        <p:spPr>
          <a:xfrm>
            <a:off x="9339388" y="2612777"/>
            <a:ext cx="2773944" cy="1286346"/>
          </a:xfrm>
          <a:prstGeom prst="round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TextBox 118"/>
          <p:cNvSpPr txBox="1"/>
          <p:nvPr/>
        </p:nvSpPr>
        <p:spPr>
          <a:xfrm>
            <a:off x="327804" y="6541994"/>
            <a:ext cx="11664339" cy="261610"/>
          </a:xfrm>
          <a:prstGeom prst="rect">
            <a:avLst/>
          </a:prstGeom>
          <a:noFill/>
        </p:spPr>
        <p:txBody>
          <a:bodyPr wrap="square" rtlCol="0">
            <a:spAutoFit/>
          </a:bodyPr>
          <a:lstStyle/>
          <a:p>
            <a:r>
              <a:rPr lang="en-US" sz="1100" baseline="30000" dirty="0">
                <a:latin typeface="+mj-lt"/>
              </a:rPr>
              <a:t>4</a:t>
            </a:r>
            <a:r>
              <a:rPr lang="en-US" sz="1100" dirty="0">
                <a:latin typeface="+mj-lt"/>
              </a:rPr>
              <a:t> Please refer to the Exhibit for the complete mathematical model</a:t>
            </a:r>
          </a:p>
        </p:txBody>
      </p:sp>
      <p:cxnSp>
        <p:nvCxnSpPr>
          <p:cNvPr id="11" name="Elbow Connector 10"/>
          <p:cNvCxnSpPr>
            <a:endCxn id="96" idx="1"/>
          </p:cNvCxnSpPr>
          <p:nvPr/>
        </p:nvCxnSpPr>
        <p:spPr>
          <a:xfrm rot="16200000" flipH="1">
            <a:off x="9112640" y="3159423"/>
            <a:ext cx="673566" cy="220070"/>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9524553" y="2194011"/>
            <a:ext cx="1411519" cy="369332"/>
          </a:xfrm>
          <a:prstGeom prst="rect">
            <a:avLst/>
          </a:prstGeom>
          <a:noFill/>
        </p:spPr>
        <p:txBody>
          <a:bodyPr wrap="square" rtlCol="0">
            <a:spAutoFit/>
          </a:bodyPr>
          <a:lstStyle/>
          <a:p>
            <a:r>
              <a:rPr lang="en-US" b="1" dirty="0"/>
              <a:t>Algorithm</a:t>
            </a:r>
          </a:p>
        </p:txBody>
      </p:sp>
    </p:spTree>
    <p:extLst>
      <p:ext uri="{BB962C8B-B14F-4D97-AF65-F5344CB8AC3E}">
        <p14:creationId xmlns:p14="http://schemas.microsoft.com/office/powerpoint/2010/main" val="29002579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357349" y="2612776"/>
            <a:ext cx="2863513" cy="2716426"/>
            <a:chOff x="411736" y="1463256"/>
            <a:chExt cx="4339684" cy="4050526"/>
          </a:xfrm>
        </p:grpSpPr>
        <p:sp>
          <p:nvSpPr>
            <p:cNvPr id="3" name="Freeform: Shape 74">
              <a:extLst>
                <a:ext uri="{FF2B5EF4-FFF2-40B4-BE49-F238E27FC236}">
                  <a16:creationId xmlns:a16="http://schemas.microsoft.com/office/drawing/2014/main" id="{D150DE64-2AC8-4460-A887-195851793E1E}"/>
                </a:ext>
              </a:extLst>
            </p:cNvPr>
            <p:cNvSpPr/>
            <p:nvPr/>
          </p:nvSpPr>
          <p:spPr>
            <a:xfrm>
              <a:off x="2580440" y="3488518"/>
              <a:ext cx="2170980" cy="2025264"/>
            </a:xfrm>
            <a:custGeom>
              <a:avLst/>
              <a:gdLst>
                <a:gd name="connsiteX0" fmla="*/ 0 w 2168233"/>
                <a:gd name="connsiteY0" fmla="*/ 0 h 2162466"/>
                <a:gd name="connsiteX1" fmla="*/ 2168233 w 2168233"/>
                <a:gd name="connsiteY1" fmla="*/ 0 h 2162466"/>
                <a:gd name="connsiteX2" fmla="*/ 0 w 2168233"/>
                <a:gd name="connsiteY2" fmla="*/ 2162466 h 2162466"/>
              </a:gdLst>
              <a:ahLst/>
              <a:cxnLst>
                <a:cxn ang="0">
                  <a:pos x="connsiteX0" y="connsiteY0"/>
                </a:cxn>
                <a:cxn ang="0">
                  <a:pos x="connsiteX1" y="connsiteY1"/>
                </a:cxn>
                <a:cxn ang="0">
                  <a:pos x="connsiteX2" y="connsiteY2"/>
                </a:cxn>
              </a:cxnLst>
              <a:rect l="l" t="t" r="r" b="b"/>
              <a:pathLst>
                <a:path w="2168233" h="2162466">
                  <a:moveTo>
                    <a:pt x="0" y="0"/>
                  </a:moveTo>
                  <a:lnTo>
                    <a:pt x="2168233" y="0"/>
                  </a:lnTo>
                  <a:lnTo>
                    <a:pt x="0" y="2162466"/>
                  </a:lnTo>
                  <a:close/>
                </a:path>
              </a:pathLst>
            </a:custGeom>
            <a:solidFill>
              <a:srgbClr val="9DC3E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 name="Freeform: Shape 75">
              <a:extLst>
                <a:ext uri="{FF2B5EF4-FFF2-40B4-BE49-F238E27FC236}">
                  <a16:creationId xmlns:a16="http://schemas.microsoft.com/office/drawing/2014/main" id="{9E646EF6-41EA-4195-BFC9-AD136CE944CC}"/>
                </a:ext>
              </a:extLst>
            </p:cNvPr>
            <p:cNvSpPr/>
            <p:nvPr/>
          </p:nvSpPr>
          <p:spPr>
            <a:xfrm>
              <a:off x="2580440" y="1463256"/>
              <a:ext cx="2170980" cy="2025264"/>
            </a:xfrm>
            <a:custGeom>
              <a:avLst/>
              <a:gdLst>
                <a:gd name="connsiteX0" fmla="*/ 0 w 2162466"/>
                <a:gd name="connsiteY0" fmla="*/ 0 h 2162466"/>
                <a:gd name="connsiteX1" fmla="*/ 2162466 w 2162466"/>
                <a:gd name="connsiteY1" fmla="*/ 2162466 h 2162466"/>
                <a:gd name="connsiteX2" fmla="*/ 0 w 2162466"/>
                <a:gd name="connsiteY2" fmla="*/ 2162466 h 2162466"/>
              </a:gdLst>
              <a:ahLst/>
              <a:cxnLst>
                <a:cxn ang="0">
                  <a:pos x="connsiteX0" y="connsiteY0"/>
                </a:cxn>
                <a:cxn ang="0">
                  <a:pos x="connsiteX1" y="connsiteY1"/>
                </a:cxn>
                <a:cxn ang="0">
                  <a:pos x="connsiteX2" y="connsiteY2"/>
                </a:cxn>
              </a:cxnLst>
              <a:rect l="l" t="t" r="r" b="b"/>
              <a:pathLst>
                <a:path w="2162466" h="2162466">
                  <a:moveTo>
                    <a:pt x="0" y="0"/>
                  </a:moveTo>
                  <a:lnTo>
                    <a:pt x="2162466" y="2162466"/>
                  </a:lnTo>
                  <a:lnTo>
                    <a:pt x="0" y="2162466"/>
                  </a:lnTo>
                  <a:close/>
                </a:path>
              </a:pathLst>
            </a:custGeom>
            <a:solidFill>
              <a:srgbClr val="AFABAB"/>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 name="Freeform: Shape 76">
              <a:extLst>
                <a:ext uri="{FF2B5EF4-FFF2-40B4-BE49-F238E27FC236}">
                  <a16:creationId xmlns:a16="http://schemas.microsoft.com/office/drawing/2014/main" id="{9EB95794-176F-4D24-8B29-2DFE4B4587A2}"/>
                </a:ext>
              </a:extLst>
            </p:cNvPr>
            <p:cNvSpPr/>
            <p:nvPr/>
          </p:nvSpPr>
          <p:spPr>
            <a:xfrm>
              <a:off x="411736" y="3488518"/>
              <a:ext cx="2170980" cy="2025264"/>
            </a:xfrm>
            <a:custGeom>
              <a:avLst/>
              <a:gdLst>
                <a:gd name="connsiteX0" fmla="*/ 0 w 2162466"/>
                <a:gd name="connsiteY0" fmla="*/ 0 h 2162466"/>
                <a:gd name="connsiteX1" fmla="*/ 2162466 w 2162466"/>
                <a:gd name="connsiteY1" fmla="*/ 0 h 2162466"/>
                <a:gd name="connsiteX2" fmla="*/ 2162466 w 2162466"/>
                <a:gd name="connsiteY2" fmla="*/ 2162466 h 2162466"/>
              </a:gdLst>
              <a:ahLst/>
              <a:cxnLst>
                <a:cxn ang="0">
                  <a:pos x="connsiteX0" y="connsiteY0"/>
                </a:cxn>
                <a:cxn ang="0">
                  <a:pos x="connsiteX1" y="connsiteY1"/>
                </a:cxn>
                <a:cxn ang="0">
                  <a:pos x="connsiteX2" y="connsiteY2"/>
                </a:cxn>
              </a:cxnLst>
              <a:rect l="l" t="t" r="r" b="b"/>
              <a:pathLst>
                <a:path w="2162466" h="2162466">
                  <a:moveTo>
                    <a:pt x="0" y="0"/>
                  </a:moveTo>
                  <a:lnTo>
                    <a:pt x="2162466" y="0"/>
                  </a:lnTo>
                  <a:lnTo>
                    <a:pt x="2162466" y="2162466"/>
                  </a:lnTo>
                  <a:close/>
                </a:path>
              </a:pathLst>
            </a:custGeom>
            <a:solidFill>
              <a:schemeClr val="bg2">
                <a:lumMod val="75000"/>
              </a:schemeClr>
            </a:solidFill>
            <a:ln w="127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 name="Freeform: Shape 77">
              <a:extLst>
                <a:ext uri="{FF2B5EF4-FFF2-40B4-BE49-F238E27FC236}">
                  <a16:creationId xmlns:a16="http://schemas.microsoft.com/office/drawing/2014/main" id="{4CD4FB7F-B0EF-43FF-B4DC-56DF8F79314A}"/>
                </a:ext>
              </a:extLst>
            </p:cNvPr>
            <p:cNvSpPr/>
            <p:nvPr/>
          </p:nvSpPr>
          <p:spPr>
            <a:xfrm>
              <a:off x="411736" y="1463256"/>
              <a:ext cx="2170980" cy="2025264"/>
            </a:xfrm>
            <a:custGeom>
              <a:avLst/>
              <a:gdLst>
                <a:gd name="connsiteX0" fmla="*/ 2168233 w 2168233"/>
                <a:gd name="connsiteY0" fmla="*/ 0 h 2162466"/>
                <a:gd name="connsiteX1" fmla="*/ 2168233 w 2168233"/>
                <a:gd name="connsiteY1" fmla="*/ 2162466 h 2162466"/>
                <a:gd name="connsiteX2" fmla="*/ 0 w 2168233"/>
                <a:gd name="connsiteY2" fmla="*/ 2162466 h 2162466"/>
              </a:gdLst>
              <a:ahLst/>
              <a:cxnLst>
                <a:cxn ang="0">
                  <a:pos x="connsiteX0" y="connsiteY0"/>
                </a:cxn>
                <a:cxn ang="0">
                  <a:pos x="connsiteX1" y="connsiteY1"/>
                </a:cxn>
                <a:cxn ang="0">
                  <a:pos x="connsiteX2" y="connsiteY2"/>
                </a:cxn>
              </a:cxnLst>
              <a:rect l="l" t="t" r="r" b="b"/>
              <a:pathLst>
                <a:path w="2168233" h="2162466">
                  <a:moveTo>
                    <a:pt x="2168233" y="0"/>
                  </a:moveTo>
                  <a:lnTo>
                    <a:pt x="2168233" y="2162466"/>
                  </a:lnTo>
                  <a:lnTo>
                    <a:pt x="0" y="2162466"/>
                  </a:lnTo>
                  <a:close/>
                </a:path>
              </a:pathLst>
            </a:custGeom>
            <a:solidFill>
              <a:schemeClr val="bg2">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7" name="Oval 6"/>
          <p:cNvSpPr/>
          <p:nvPr/>
        </p:nvSpPr>
        <p:spPr>
          <a:xfrm>
            <a:off x="3912806" y="3839883"/>
            <a:ext cx="235897" cy="262209"/>
          </a:xfrm>
          <a:prstGeom prst="ellipse">
            <a:avLst/>
          </a:prstGeom>
          <a:solidFill>
            <a:srgbClr val="9DC3E6"/>
          </a:solidFill>
          <a:ln>
            <a:solidFill>
              <a:srgbClr val="9DC3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Elbow Connector 7"/>
          <p:cNvCxnSpPr>
            <a:endCxn id="7" idx="0"/>
          </p:cNvCxnSpPr>
          <p:nvPr/>
        </p:nvCxnSpPr>
        <p:spPr>
          <a:xfrm flipV="1">
            <a:off x="2441643" y="3839883"/>
            <a:ext cx="1589112" cy="547291"/>
          </a:xfrm>
          <a:prstGeom prst="bentConnector4">
            <a:avLst>
              <a:gd name="adj1" fmla="val 100158"/>
              <a:gd name="adj2" fmla="val 79560"/>
            </a:avLst>
          </a:prstGeom>
          <a:ln>
            <a:solidFill>
              <a:srgbClr val="9DC3E6"/>
            </a:solidFill>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357349" y="215561"/>
            <a:ext cx="6880640" cy="769441"/>
          </a:xfrm>
          <a:prstGeom prst="rect">
            <a:avLst/>
          </a:prstGeom>
          <a:noFill/>
        </p:spPr>
        <p:txBody>
          <a:bodyPr wrap="square" rtlCol="0">
            <a:spAutoFit/>
          </a:bodyPr>
          <a:lstStyle/>
          <a:p>
            <a:r>
              <a:rPr lang="en-US" sz="4400" b="1" dirty="0">
                <a:solidFill>
                  <a:prstClr val="black"/>
                </a:solidFill>
                <a:latin typeface="Raleway" panose="020B0503030101060003" pitchFamily="34" charset="0"/>
              </a:rPr>
              <a:t>Odd Hour Identification</a:t>
            </a:r>
            <a:endParaRPr lang="en-US" sz="4400" b="1" dirty="0">
              <a:solidFill>
                <a:srgbClr val="5B9BD5">
                  <a:lumMod val="50000"/>
                </a:srgbClr>
              </a:solidFill>
              <a:latin typeface="Raleway" panose="020B0503030101060003" pitchFamily="34" charset="0"/>
            </a:endParaRPr>
          </a:p>
        </p:txBody>
      </p:sp>
      <p:sp>
        <p:nvSpPr>
          <p:cNvPr id="17" name="Rectangle 16"/>
          <p:cNvSpPr/>
          <p:nvPr/>
        </p:nvSpPr>
        <p:spPr>
          <a:xfrm>
            <a:off x="0" y="168646"/>
            <a:ext cx="327804" cy="86327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cxnSp>
        <p:nvCxnSpPr>
          <p:cNvPr id="18" name="Straight Connector 17"/>
          <p:cNvCxnSpPr/>
          <p:nvPr/>
        </p:nvCxnSpPr>
        <p:spPr>
          <a:xfrm>
            <a:off x="0" y="1031916"/>
            <a:ext cx="12192000" cy="0"/>
          </a:xfrm>
          <a:prstGeom prst="line">
            <a:avLst/>
          </a:prstGeom>
          <a:ln w="28575">
            <a:solidFill>
              <a:srgbClr val="002060"/>
            </a:solidFill>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8204307" y="2156753"/>
            <a:ext cx="2785008" cy="923330"/>
          </a:xfrm>
          <a:prstGeom prst="rect">
            <a:avLst/>
          </a:prstGeom>
          <a:noFill/>
          <a:ln w="19050">
            <a:solidFill>
              <a:schemeClr val="tx1"/>
            </a:solidFill>
          </a:ln>
        </p:spPr>
        <p:txBody>
          <a:bodyPr wrap="square" rtlCol="0">
            <a:spAutoFit/>
          </a:bodyPr>
          <a:lstStyle>
            <a:defPPr>
              <a:defRPr lang="en-US"/>
            </a:defPPr>
            <a:lvl1pPr algn="ctr"/>
          </a:lstStyle>
          <a:p>
            <a:r>
              <a:rPr lang="en-US" dirty="0"/>
              <a:t>Identified</a:t>
            </a:r>
            <a:r>
              <a:rPr lang="en-US" b="1" dirty="0"/>
              <a:t> Start time </a:t>
            </a:r>
            <a:r>
              <a:rPr lang="en-US" dirty="0"/>
              <a:t>and </a:t>
            </a:r>
            <a:r>
              <a:rPr lang="en-US" b="1" dirty="0"/>
              <a:t>End Time </a:t>
            </a:r>
            <a:r>
              <a:rPr lang="en-US" dirty="0"/>
              <a:t>of office hours from the meter data.</a:t>
            </a:r>
            <a:r>
              <a:rPr lang="en-US" b="1" dirty="0"/>
              <a:t> </a:t>
            </a:r>
            <a:endParaRPr lang="en-US" dirty="0"/>
          </a:p>
        </p:txBody>
      </p:sp>
      <p:sp>
        <p:nvSpPr>
          <p:cNvPr id="35" name="TextBox 34"/>
          <p:cNvSpPr txBox="1"/>
          <p:nvPr/>
        </p:nvSpPr>
        <p:spPr>
          <a:xfrm>
            <a:off x="8204307" y="5592380"/>
            <a:ext cx="2785008" cy="923330"/>
          </a:xfrm>
          <a:prstGeom prst="rect">
            <a:avLst/>
          </a:prstGeom>
          <a:noFill/>
          <a:ln w="19050">
            <a:solidFill>
              <a:schemeClr val="tx1"/>
            </a:solidFill>
          </a:ln>
        </p:spPr>
        <p:txBody>
          <a:bodyPr wrap="square" rtlCol="0">
            <a:spAutoFit/>
          </a:bodyPr>
          <a:lstStyle>
            <a:defPPr>
              <a:defRPr lang="en-US"/>
            </a:defPPr>
            <a:lvl1pPr algn="ctr"/>
          </a:lstStyle>
          <a:p>
            <a:r>
              <a:rPr lang="en-US" b="1" dirty="0"/>
              <a:t>Imputed </a:t>
            </a:r>
            <a:r>
              <a:rPr lang="en-US" dirty="0"/>
              <a:t>these identified discrepancies by average of similar days</a:t>
            </a:r>
          </a:p>
        </p:txBody>
      </p:sp>
      <p:cxnSp>
        <p:nvCxnSpPr>
          <p:cNvPr id="37" name="Elbow Connector 36"/>
          <p:cNvCxnSpPr>
            <a:cxnSpLocks/>
          </p:cNvCxnSpPr>
          <p:nvPr/>
        </p:nvCxnSpPr>
        <p:spPr>
          <a:xfrm flipV="1">
            <a:off x="6150744" y="2610000"/>
            <a:ext cx="2032113" cy="1359267"/>
          </a:xfrm>
          <a:prstGeom prst="bentConnector3">
            <a:avLst>
              <a:gd name="adj1" fmla="val 695"/>
            </a:avLst>
          </a:prstGeom>
        </p:spPr>
        <p:style>
          <a:lnRef idx="1">
            <a:schemeClr val="dk1"/>
          </a:lnRef>
          <a:fillRef idx="0">
            <a:schemeClr val="dk1"/>
          </a:fillRef>
          <a:effectRef idx="0">
            <a:schemeClr val="dk1"/>
          </a:effectRef>
          <a:fontRef idx="minor">
            <a:schemeClr val="tx1"/>
          </a:fontRef>
        </p:style>
      </p:cxnSp>
      <p:cxnSp>
        <p:nvCxnSpPr>
          <p:cNvPr id="41" name="Elbow Connector 40"/>
          <p:cNvCxnSpPr>
            <a:stCxn id="35" idx="1"/>
          </p:cNvCxnSpPr>
          <p:nvPr/>
        </p:nvCxnSpPr>
        <p:spPr>
          <a:xfrm rot="10800000">
            <a:off x="6172205" y="3977687"/>
            <a:ext cx="2032103" cy="2076359"/>
          </a:xfrm>
          <a:prstGeom prst="bentConnector2">
            <a:avLst/>
          </a:prstGeom>
        </p:spPr>
        <p:style>
          <a:lnRef idx="1">
            <a:schemeClr val="dk1"/>
          </a:lnRef>
          <a:fillRef idx="0">
            <a:schemeClr val="dk1"/>
          </a:fillRef>
          <a:effectRef idx="0">
            <a:schemeClr val="dk1"/>
          </a:effectRef>
          <a:fontRef idx="minor">
            <a:schemeClr val="tx1"/>
          </a:fontRef>
        </p:style>
      </p:cxnSp>
      <p:sp>
        <p:nvSpPr>
          <p:cNvPr id="49" name="TextBox 48"/>
          <p:cNvSpPr txBox="1"/>
          <p:nvPr/>
        </p:nvSpPr>
        <p:spPr>
          <a:xfrm>
            <a:off x="8189511" y="3762832"/>
            <a:ext cx="2785008" cy="1200329"/>
          </a:xfrm>
          <a:prstGeom prst="rect">
            <a:avLst/>
          </a:prstGeom>
          <a:noFill/>
          <a:ln w="19050">
            <a:solidFill>
              <a:schemeClr val="tx1"/>
            </a:solidFill>
          </a:ln>
        </p:spPr>
        <p:txBody>
          <a:bodyPr wrap="square" rtlCol="0">
            <a:spAutoFit/>
          </a:bodyPr>
          <a:lstStyle>
            <a:defPPr>
              <a:defRPr lang="en-US"/>
            </a:defPPr>
            <a:lvl1pPr algn="ctr"/>
          </a:lstStyle>
          <a:p>
            <a:r>
              <a:rPr lang="en-US" dirty="0"/>
              <a:t>Calculated two sigma bound on office hours to </a:t>
            </a:r>
            <a:r>
              <a:rPr lang="en-US" b="1" dirty="0"/>
              <a:t>identify company specific breaks </a:t>
            </a:r>
            <a:r>
              <a:rPr lang="en-US" dirty="0"/>
              <a:t>as discussed above</a:t>
            </a:r>
          </a:p>
        </p:txBody>
      </p:sp>
      <p:cxnSp>
        <p:nvCxnSpPr>
          <p:cNvPr id="51" name="Straight Connector 50"/>
          <p:cNvCxnSpPr/>
          <p:nvPr/>
        </p:nvCxnSpPr>
        <p:spPr>
          <a:xfrm flipV="1">
            <a:off x="6172204" y="4345795"/>
            <a:ext cx="2032113" cy="1"/>
          </a:xfrm>
          <a:prstGeom prst="line">
            <a:avLst/>
          </a:prstGeom>
        </p:spPr>
        <p:style>
          <a:lnRef idx="1">
            <a:schemeClr val="dk1"/>
          </a:lnRef>
          <a:fillRef idx="0">
            <a:schemeClr val="dk1"/>
          </a:fillRef>
          <a:effectRef idx="0">
            <a:schemeClr val="dk1"/>
          </a:effectRef>
          <a:fontRef idx="minor">
            <a:schemeClr val="tx1"/>
          </a:fontRef>
        </p:style>
      </p:cxnSp>
      <p:sp>
        <p:nvSpPr>
          <p:cNvPr id="9" name="Rounded Rectangle 8"/>
          <p:cNvSpPr/>
          <p:nvPr/>
        </p:nvSpPr>
        <p:spPr>
          <a:xfrm>
            <a:off x="8015592" y="3541748"/>
            <a:ext cx="3140048" cy="1613912"/>
          </a:xfrm>
          <a:prstGeom prst="roundRect">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3912806" y="1246769"/>
            <a:ext cx="5867729" cy="646331"/>
          </a:xfrm>
          <a:prstGeom prst="rect">
            <a:avLst/>
          </a:prstGeom>
          <a:noFill/>
        </p:spPr>
        <p:txBody>
          <a:bodyPr wrap="square" rtlCol="0">
            <a:spAutoFit/>
          </a:bodyPr>
          <a:lstStyle/>
          <a:p>
            <a:pPr algn="ctr"/>
            <a:r>
              <a:rPr lang="en-US" b="1" dirty="0"/>
              <a:t>Algorithm for identification and preprocessing of discrepancies</a:t>
            </a:r>
          </a:p>
        </p:txBody>
      </p:sp>
      <p:pic>
        <p:nvPicPr>
          <p:cNvPr id="15" name="Picture 1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04615" y="3177758"/>
            <a:ext cx="1586458" cy="1586458"/>
          </a:xfrm>
          <a:prstGeom prst="rect">
            <a:avLst/>
          </a:prstGeom>
        </p:spPr>
      </p:pic>
    </p:spTree>
    <p:extLst>
      <p:ext uri="{BB962C8B-B14F-4D97-AF65-F5344CB8AC3E}">
        <p14:creationId xmlns:p14="http://schemas.microsoft.com/office/powerpoint/2010/main" val="42379635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357349" y="2612776"/>
            <a:ext cx="2863513" cy="2716426"/>
            <a:chOff x="411736" y="1463256"/>
            <a:chExt cx="4339684" cy="4050526"/>
          </a:xfrm>
        </p:grpSpPr>
        <p:sp>
          <p:nvSpPr>
            <p:cNvPr id="3" name="Freeform: Shape 74">
              <a:extLst>
                <a:ext uri="{FF2B5EF4-FFF2-40B4-BE49-F238E27FC236}">
                  <a16:creationId xmlns:a16="http://schemas.microsoft.com/office/drawing/2014/main" id="{D150DE64-2AC8-4460-A887-195851793E1E}"/>
                </a:ext>
              </a:extLst>
            </p:cNvPr>
            <p:cNvSpPr/>
            <p:nvPr/>
          </p:nvSpPr>
          <p:spPr>
            <a:xfrm>
              <a:off x="2580440" y="3488518"/>
              <a:ext cx="2170980" cy="2025264"/>
            </a:xfrm>
            <a:custGeom>
              <a:avLst/>
              <a:gdLst>
                <a:gd name="connsiteX0" fmla="*/ 0 w 2168233"/>
                <a:gd name="connsiteY0" fmla="*/ 0 h 2162466"/>
                <a:gd name="connsiteX1" fmla="*/ 2168233 w 2168233"/>
                <a:gd name="connsiteY1" fmla="*/ 0 h 2162466"/>
                <a:gd name="connsiteX2" fmla="*/ 0 w 2168233"/>
                <a:gd name="connsiteY2" fmla="*/ 2162466 h 2162466"/>
              </a:gdLst>
              <a:ahLst/>
              <a:cxnLst>
                <a:cxn ang="0">
                  <a:pos x="connsiteX0" y="connsiteY0"/>
                </a:cxn>
                <a:cxn ang="0">
                  <a:pos x="connsiteX1" y="connsiteY1"/>
                </a:cxn>
                <a:cxn ang="0">
                  <a:pos x="connsiteX2" y="connsiteY2"/>
                </a:cxn>
              </a:cxnLst>
              <a:rect l="l" t="t" r="r" b="b"/>
              <a:pathLst>
                <a:path w="2168233" h="2162466">
                  <a:moveTo>
                    <a:pt x="0" y="0"/>
                  </a:moveTo>
                  <a:lnTo>
                    <a:pt x="2168233" y="0"/>
                  </a:lnTo>
                  <a:lnTo>
                    <a:pt x="0" y="2162466"/>
                  </a:lnTo>
                  <a:close/>
                </a:path>
              </a:pathLst>
            </a:custGeom>
            <a:solidFill>
              <a:srgbClr val="AFABAB"/>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 name="Freeform: Shape 75">
              <a:extLst>
                <a:ext uri="{FF2B5EF4-FFF2-40B4-BE49-F238E27FC236}">
                  <a16:creationId xmlns:a16="http://schemas.microsoft.com/office/drawing/2014/main" id="{9E646EF6-41EA-4195-BFC9-AD136CE944CC}"/>
                </a:ext>
              </a:extLst>
            </p:cNvPr>
            <p:cNvSpPr/>
            <p:nvPr/>
          </p:nvSpPr>
          <p:spPr>
            <a:xfrm>
              <a:off x="2580440" y="1463256"/>
              <a:ext cx="2170980" cy="2025264"/>
            </a:xfrm>
            <a:custGeom>
              <a:avLst/>
              <a:gdLst>
                <a:gd name="connsiteX0" fmla="*/ 0 w 2162466"/>
                <a:gd name="connsiteY0" fmla="*/ 0 h 2162466"/>
                <a:gd name="connsiteX1" fmla="*/ 2162466 w 2162466"/>
                <a:gd name="connsiteY1" fmla="*/ 2162466 h 2162466"/>
                <a:gd name="connsiteX2" fmla="*/ 0 w 2162466"/>
                <a:gd name="connsiteY2" fmla="*/ 2162466 h 2162466"/>
              </a:gdLst>
              <a:ahLst/>
              <a:cxnLst>
                <a:cxn ang="0">
                  <a:pos x="connsiteX0" y="connsiteY0"/>
                </a:cxn>
                <a:cxn ang="0">
                  <a:pos x="connsiteX1" y="connsiteY1"/>
                </a:cxn>
                <a:cxn ang="0">
                  <a:pos x="connsiteX2" y="connsiteY2"/>
                </a:cxn>
              </a:cxnLst>
              <a:rect l="l" t="t" r="r" b="b"/>
              <a:pathLst>
                <a:path w="2162466" h="2162466">
                  <a:moveTo>
                    <a:pt x="0" y="0"/>
                  </a:moveTo>
                  <a:lnTo>
                    <a:pt x="2162466" y="2162466"/>
                  </a:lnTo>
                  <a:lnTo>
                    <a:pt x="0" y="2162466"/>
                  </a:lnTo>
                  <a:close/>
                </a:path>
              </a:pathLst>
            </a:custGeom>
            <a:solidFill>
              <a:srgbClr val="AFABAB"/>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 name="Freeform: Shape 76">
              <a:extLst>
                <a:ext uri="{FF2B5EF4-FFF2-40B4-BE49-F238E27FC236}">
                  <a16:creationId xmlns:a16="http://schemas.microsoft.com/office/drawing/2014/main" id="{9EB95794-176F-4D24-8B29-2DFE4B4587A2}"/>
                </a:ext>
              </a:extLst>
            </p:cNvPr>
            <p:cNvSpPr/>
            <p:nvPr/>
          </p:nvSpPr>
          <p:spPr>
            <a:xfrm>
              <a:off x="411736" y="3488518"/>
              <a:ext cx="2170980" cy="2025264"/>
            </a:xfrm>
            <a:custGeom>
              <a:avLst/>
              <a:gdLst>
                <a:gd name="connsiteX0" fmla="*/ 0 w 2162466"/>
                <a:gd name="connsiteY0" fmla="*/ 0 h 2162466"/>
                <a:gd name="connsiteX1" fmla="*/ 2162466 w 2162466"/>
                <a:gd name="connsiteY1" fmla="*/ 0 h 2162466"/>
                <a:gd name="connsiteX2" fmla="*/ 2162466 w 2162466"/>
                <a:gd name="connsiteY2" fmla="*/ 2162466 h 2162466"/>
              </a:gdLst>
              <a:ahLst/>
              <a:cxnLst>
                <a:cxn ang="0">
                  <a:pos x="connsiteX0" y="connsiteY0"/>
                </a:cxn>
                <a:cxn ang="0">
                  <a:pos x="connsiteX1" y="connsiteY1"/>
                </a:cxn>
                <a:cxn ang="0">
                  <a:pos x="connsiteX2" y="connsiteY2"/>
                </a:cxn>
              </a:cxnLst>
              <a:rect l="l" t="t" r="r" b="b"/>
              <a:pathLst>
                <a:path w="2162466" h="2162466">
                  <a:moveTo>
                    <a:pt x="0" y="0"/>
                  </a:moveTo>
                  <a:lnTo>
                    <a:pt x="2162466" y="0"/>
                  </a:lnTo>
                  <a:lnTo>
                    <a:pt x="2162466" y="2162466"/>
                  </a:lnTo>
                  <a:close/>
                </a:path>
              </a:pathLst>
            </a:custGeom>
            <a:solidFill>
              <a:srgbClr val="1F4E79"/>
            </a:solidFill>
            <a:ln w="127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 name="Freeform: Shape 77">
              <a:extLst>
                <a:ext uri="{FF2B5EF4-FFF2-40B4-BE49-F238E27FC236}">
                  <a16:creationId xmlns:a16="http://schemas.microsoft.com/office/drawing/2014/main" id="{4CD4FB7F-B0EF-43FF-B4DC-56DF8F79314A}"/>
                </a:ext>
              </a:extLst>
            </p:cNvPr>
            <p:cNvSpPr/>
            <p:nvPr/>
          </p:nvSpPr>
          <p:spPr>
            <a:xfrm>
              <a:off x="411736" y="1463256"/>
              <a:ext cx="2170980" cy="2025264"/>
            </a:xfrm>
            <a:custGeom>
              <a:avLst/>
              <a:gdLst>
                <a:gd name="connsiteX0" fmla="*/ 2168233 w 2168233"/>
                <a:gd name="connsiteY0" fmla="*/ 0 h 2162466"/>
                <a:gd name="connsiteX1" fmla="*/ 2168233 w 2168233"/>
                <a:gd name="connsiteY1" fmla="*/ 2162466 h 2162466"/>
                <a:gd name="connsiteX2" fmla="*/ 0 w 2168233"/>
                <a:gd name="connsiteY2" fmla="*/ 2162466 h 2162466"/>
              </a:gdLst>
              <a:ahLst/>
              <a:cxnLst>
                <a:cxn ang="0">
                  <a:pos x="connsiteX0" y="connsiteY0"/>
                </a:cxn>
                <a:cxn ang="0">
                  <a:pos x="connsiteX1" y="connsiteY1"/>
                </a:cxn>
                <a:cxn ang="0">
                  <a:pos x="connsiteX2" y="connsiteY2"/>
                </a:cxn>
              </a:cxnLst>
              <a:rect l="l" t="t" r="r" b="b"/>
              <a:pathLst>
                <a:path w="2168233" h="2162466">
                  <a:moveTo>
                    <a:pt x="2168233" y="0"/>
                  </a:moveTo>
                  <a:lnTo>
                    <a:pt x="2168233" y="2162466"/>
                  </a:lnTo>
                  <a:lnTo>
                    <a:pt x="0" y="2162466"/>
                  </a:lnTo>
                  <a:close/>
                </a:path>
              </a:pathLst>
            </a:custGeom>
            <a:solidFill>
              <a:schemeClr val="bg2">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7" name="Oval 6"/>
          <p:cNvSpPr/>
          <p:nvPr/>
        </p:nvSpPr>
        <p:spPr>
          <a:xfrm>
            <a:off x="3912806" y="3839883"/>
            <a:ext cx="235897" cy="262209"/>
          </a:xfrm>
          <a:prstGeom prst="ellipse">
            <a:avLst/>
          </a:prstGeom>
          <a:solidFill>
            <a:srgbClr val="1F4E79"/>
          </a:solidFill>
          <a:ln>
            <a:solidFill>
              <a:srgbClr val="9DC3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396677" y="224869"/>
            <a:ext cx="11786278" cy="769441"/>
          </a:xfrm>
          <a:prstGeom prst="rect">
            <a:avLst/>
          </a:prstGeom>
          <a:noFill/>
        </p:spPr>
        <p:txBody>
          <a:bodyPr wrap="square" rtlCol="0">
            <a:spAutoFit/>
          </a:bodyPr>
          <a:lstStyle/>
          <a:p>
            <a:pPr algn="ctr"/>
            <a:r>
              <a:rPr lang="en-US" sz="4400" b="1" dirty="0">
                <a:solidFill>
                  <a:prstClr val="black"/>
                </a:solidFill>
                <a:latin typeface="Raleway" panose="020B0503030101060003" pitchFamily="34" charset="0"/>
              </a:rPr>
              <a:t>Window Calculation for Working Hours</a:t>
            </a:r>
            <a:endParaRPr lang="en-US" sz="4400" b="1" dirty="0">
              <a:solidFill>
                <a:srgbClr val="5B9BD5">
                  <a:lumMod val="50000"/>
                </a:srgbClr>
              </a:solidFill>
              <a:latin typeface="Raleway" panose="020B0503030101060003" pitchFamily="34" charset="0"/>
            </a:endParaRPr>
          </a:p>
        </p:txBody>
      </p:sp>
      <p:sp>
        <p:nvSpPr>
          <p:cNvPr id="17" name="Rectangle 16"/>
          <p:cNvSpPr/>
          <p:nvPr/>
        </p:nvSpPr>
        <p:spPr>
          <a:xfrm>
            <a:off x="0" y="168646"/>
            <a:ext cx="327804" cy="86327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cxnSp>
        <p:nvCxnSpPr>
          <p:cNvPr id="18" name="Straight Connector 17"/>
          <p:cNvCxnSpPr/>
          <p:nvPr/>
        </p:nvCxnSpPr>
        <p:spPr>
          <a:xfrm>
            <a:off x="0" y="1031916"/>
            <a:ext cx="12192000" cy="0"/>
          </a:xfrm>
          <a:prstGeom prst="line">
            <a:avLst/>
          </a:prstGeom>
          <a:ln w="28575">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1" name="Elbow Connector 10"/>
          <p:cNvCxnSpPr>
            <a:endCxn id="7" idx="4"/>
          </p:cNvCxnSpPr>
          <p:nvPr/>
        </p:nvCxnSpPr>
        <p:spPr>
          <a:xfrm flipV="1">
            <a:off x="1177601" y="4102092"/>
            <a:ext cx="2853154" cy="1596908"/>
          </a:xfrm>
          <a:prstGeom prst="bentConnector2">
            <a:avLst/>
          </a:prstGeom>
          <a:ln>
            <a:solidFill>
              <a:srgbClr val="1F4E79"/>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H="1" flipV="1">
            <a:off x="1177600" y="4393316"/>
            <a:ext cx="1" cy="1305685"/>
          </a:xfrm>
          <a:prstGeom prst="line">
            <a:avLst/>
          </a:prstGeom>
          <a:ln>
            <a:solidFill>
              <a:srgbClr val="1F4E79"/>
            </a:solidFill>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8932983" y="1431830"/>
            <a:ext cx="2941323" cy="5078313"/>
          </a:xfrm>
          <a:prstGeom prst="rect">
            <a:avLst/>
          </a:prstGeom>
          <a:noFill/>
          <a:ln w="19050">
            <a:solidFill>
              <a:schemeClr val="tx1"/>
            </a:solidFill>
          </a:ln>
        </p:spPr>
        <p:txBody>
          <a:bodyPr wrap="square" rtlCol="0">
            <a:spAutoFit/>
          </a:bodyPr>
          <a:lstStyle>
            <a:defPPr>
              <a:defRPr lang="en-US"/>
            </a:defPPr>
            <a:lvl1pPr algn="ctr"/>
          </a:lstStyle>
          <a:p>
            <a:r>
              <a:rPr lang="en-US" dirty="0"/>
              <a:t>For </a:t>
            </a:r>
            <a:r>
              <a:rPr lang="en-US" b="1" dirty="0"/>
              <a:t>buildings 1, 3 and 5</a:t>
            </a:r>
          </a:p>
          <a:p>
            <a:r>
              <a:rPr lang="en-US" dirty="0"/>
              <a:t>for weekdays, </a:t>
            </a:r>
            <a:r>
              <a:rPr lang="en-US" b="1" dirty="0"/>
              <a:t>sub meter 1</a:t>
            </a:r>
            <a:r>
              <a:rPr lang="en-US" dirty="0"/>
              <a:t> and </a:t>
            </a:r>
            <a:r>
              <a:rPr lang="en-US" b="1" dirty="0"/>
              <a:t>main meter</a:t>
            </a:r>
            <a:r>
              <a:rPr lang="en-US" dirty="0"/>
              <a:t> depicted a dip during working hours.</a:t>
            </a:r>
          </a:p>
          <a:p>
            <a:r>
              <a:rPr lang="en-US" dirty="0"/>
              <a:t>The start and end time of the window were found out month-wise for each of the above buildings using the </a:t>
            </a:r>
            <a:r>
              <a:rPr lang="en-US" b="1" dirty="0"/>
              <a:t>sub meter 2</a:t>
            </a:r>
            <a:r>
              <a:rPr lang="en-US" dirty="0"/>
              <a:t> readings. For building 2, above trends were not found, and thus these steps were avoided.</a:t>
            </a:r>
            <a:br>
              <a:rPr lang="en-US" dirty="0"/>
            </a:br>
            <a:r>
              <a:rPr lang="en-US" dirty="0"/>
              <a:t>For LSTM model, time windows excluding the above found, were reduced to 1hr time lag to reduce the number of data points.</a:t>
            </a:r>
          </a:p>
          <a:p>
            <a:endParaRPr lang="en-US" dirty="0"/>
          </a:p>
        </p:txBody>
      </p:sp>
      <p:sp>
        <p:nvSpPr>
          <p:cNvPr id="32" name="Left Brace 31"/>
          <p:cNvSpPr/>
          <p:nvPr/>
        </p:nvSpPr>
        <p:spPr>
          <a:xfrm>
            <a:off x="4518013" y="2634138"/>
            <a:ext cx="409372" cy="2673698"/>
          </a:xfrm>
          <a:prstGeom prst="leftBrace">
            <a:avLst>
              <a:gd name="adj1" fmla="val 101265"/>
              <a:gd name="adj2" fmla="val 50000"/>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pic>
        <p:nvPicPr>
          <p:cNvPr id="29" name="Picture 6" descr="A close up of a map&#10;&#10;Description generated with high confidence">
            <a:extLst>
              <a:ext uri="{FF2B5EF4-FFF2-40B4-BE49-F238E27FC236}">
                <a16:creationId xmlns:a16="http://schemas.microsoft.com/office/drawing/2014/main" id="{DE167FBA-A034-4030-94A2-6C0F677CAD11}"/>
              </a:ext>
            </a:extLst>
          </p:cNvPr>
          <p:cNvPicPr>
            <a:picLocks noChangeAspect="1"/>
          </p:cNvPicPr>
          <p:nvPr/>
        </p:nvPicPr>
        <p:blipFill>
          <a:blip r:embed="rId2"/>
          <a:stretch>
            <a:fillRect/>
          </a:stretch>
        </p:blipFill>
        <p:spPr>
          <a:xfrm>
            <a:off x="5124580" y="4240638"/>
            <a:ext cx="3498011" cy="2392493"/>
          </a:xfrm>
          <a:prstGeom prst="rect">
            <a:avLst/>
          </a:prstGeom>
          <a:ln>
            <a:solidFill>
              <a:schemeClr val="accent6">
                <a:lumMod val="50000"/>
              </a:schemeClr>
            </a:solidFill>
          </a:ln>
        </p:spPr>
      </p:pic>
      <p:pic>
        <p:nvPicPr>
          <p:cNvPr id="30" name="Picture 10" descr="A close up of a map&#10;&#10;Description generated with very high confidence">
            <a:extLst>
              <a:ext uri="{FF2B5EF4-FFF2-40B4-BE49-F238E27FC236}">
                <a16:creationId xmlns:a16="http://schemas.microsoft.com/office/drawing/2014/main" id="{33111D6E-CC1B-4420-95FE-DCB6CD82C385}"/>
              </a:ext>
            </a:extLst>
          </p:cNvPr>
          <p:cNvPicPr>
            <a:picLocks noChangeAspect="1"/>
          </p:cNvPicPr>
          <p:nvPr/>
        </p:nvPicPr>
        <p:blipFill>
          <a:blip r:embed="rId3"/>
          <a:stretch>
            <a:fillRect/>
          </a:stretch>
        </p:blipFill>
        <p:spPr>
          <a:xfrm>
            <a:off x="5122751" y="1194294"/>
            <a:ext cx="3498011" cy="2393717"/>
          </a:xfrm>
          <a:prstGeom prst="rect">
            <a:avLst/>
          </a:prstGeom>
          <a:ln w="9525">
            <a:solidFill>
              <a:schemeClr val="accent2">
                <a:lumMod val="75000"/>
              </a:schemeClr>
            </a:solidFill>
          </a:ln>
        </p:spPr>
      </p:pic>
    </p:spTree>
    <p:extLst>
      <p:ext uri="{BB962C8B-B14F-4D97-AF65-F5344CB8AC3E}">
        <p14:creationId xmlns:p14="http://schemas.microsoft.com/office/powerpoint/2010/main" val="30141788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357349" y="2612776"/>
            <a:ext cx="2863513" cy="2716426"/>
            <a:chOff x="411736" y="1463256"/>
            <a:chExt cx="4339684" cy="4050526"/>
          </a:xfrm>
        </p:grpSpPr>
        <p:sp>
          <p:nvSpPr>
            <p:cNvPr id="3" name="Freeform: Shape 74">
              <a:extLst>
                <a:ext uri="{FF2B5EF4-FFF2-40B4-BE49-F238E27FC236}">
                  <a16:creationId xmlns:a16="http://schemas.microsoft.com/office/drawing/2014/main" id="{D150DE64-2AC8-4460-A887-195851793E1E}"/>
                </a:ext>
              </a:extLst>
            </p:cNvPr>
            <p:cNvSpPr/>
            <p:nvPr/>
          </p:nvSpPr>
          <p:spPr>
            <a:xfrm>
              <a:off x="2580440" y="3488518"/>
              <a:ext cx="2170980" cy="2025264"/>
            </a:xfrm>
            <a:custGeom>
              <a:avLst/>
              <a:gdLst>
                <a:gd name="connsiteX0" fmla="*/ 0 w 2168233"/>
                <a:gd name="connsiteY0" fmla="*/ 0 h 2162466"/>
                <a:gd name="connsiteX1" fmla="*/ 2168233 w 2168233"/>
                <a:gd name="connsiteY1" fmla="*/ 0 h 2162466"/>
                <a:gd name="connsiteX2" fmla="*/ 0 w 2168233"/>
                <a:gd name="connsiteY2" fmla="*/ 2162466 h 2162466"/>
              </a:gdLst>
              <a:ahLst/>
              <a:cxnLst>
                <a:cxn ang="0">
                  <a:pos x="connsiteX0" y="connsiteY0"/>
                </a:cxn>
                <a:cxn ang="0">
                  <a:pos x="connsiteX1" y="connsiteY1"/>
                </a:cxn>
                <a:cxn ang="0">
                  <a:pos x="connsiteX2" y="connsiteY2"/>
                </a:cxn>
              </a:cxnLst>
              <a:rect l="l" t="t" r="r" b="b"/>
              <a:pathLst>
                <a:path w="2168233" h="2162466">
                  <a:moveTo>
                    <a:pt x="0" y="0"/>
                  </a:moveTo>
                  <a:lnTo>
                    <a:pt x="2168233" y="0"/>
                  </a:lnTo>
                  <a:lnTo>
                    <a:pt x="0" y="2162466"/>
                  </a:lnTo>
                  <a:close/>
                </a:path>
              </a:pathLst>
            </a:custGeom>
            <a:solidFill>
              <a:srgbClr val="AFABAB"/>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 name="Freeform: Shape 75">
              <a:extLst>
                <a:ext uri="{FF2B5EF4-FFF2-40B4-BE49-F238E27FC236}">
                  <a16:creationId xmlns:a16="http://schemas.microsoft.com/office/drawing/2014/main" id="{9E646EF6-41EA-4195-BFC9-AD136CE944CC}"/>
                </a:ext>
              </a:extLst>
            </p:cNvPr>
            <p:cNvSpPr/>
            <p:nvPr/>
          </p:nvSpPr>
          <p:spPr>
            <a:xfrm>
              <a:off x="2580440" y="1463256"/>
              <a:ext cx="2170980" cy="2025264"/>
            </a:xfrm>
            <a:custGeom>
              <a:avLst/>
              <a:gdLst>
                <a:gd name="connsiteX0" fmla="*/ 0 w 2162466"/>
                <a:gd name="connsiteY0" fmla="*/ 0 h 2162466"/>
                <a:gd name="connsiteX1" fmla="*/ 2162466 w 2162466"/>
                <a:gd name="connsiteY1" fmla="*/ 2162466 h 2162466"/>
                <a:gd name="connsiteX2" fmla="*/ 0 w 2162466"/>
                <a:gd name="connsiteY2" fmla="*/ 2162466 h 2162466"/>
              </a:gdLst>
              <a:ahLst/>
              <a:cxnLst>
                <a:cxn ang="0">
                  <a:pos x="connsiteX0" y="connsiteY0"/>
                </a:cxn>
                <a:cxn ang="0">
                  <a:pos x="connsiteX1" y="connsiteY1"/>
                </a:cxn>
                <a:cxn ang="0">
                  <a:pos x="connsiteX2" y="connsiteY2"/>
                </a:cxn>
              </a:cxnLst>
              <a:rect l="l" t="t" r="r" b="b"/>
              <a:pathLst>
                <a:path w="2162466" h="2162466">
                  <a:moveTo>
                    <a:pt x="0" y="0"/>
                  </a:moveTo>
                  <a:lnTo>
                    <a:pt x="2162466" y="2162466"/>
                  </a:lnTo>
                  <a:lnTo>
                    <a:pt x="0" y="2162466"/>
                  </a:lnTo>
                  <a:close/>
                </a:path>
              </a:pathLst>
            </a:custGeom>
            <a:solidFill>
              <a:srgbClr val="AFABAB"/>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 name="Freeform: Shape 76">
              <a:extLst>
                <a:ext uri="{FF2B5EF4-FFF2-40B4-BE49-F238E27FC236}">
                  <a16:creationId xmlns:a16="http://schemas.microsoft.com/office/drawing/2014/main" id="{9EB95794-176F-4D24-8B29-2DFE4B4587A2}"/>
                </a:ext>
              </a:extLst>
            </p:cNvPr>
            <p:cNvSpPr/>
            <p:nvPr/>
          </p:nvSpPr>
          <p:spPr>
            <a:xfrm>
              <a:off x="411736" y="3488518"/>
              <a:ext cx="2170980" cy="2025264"/>
            </a:xfrm>
            <a:custGeom>
              <a:avLst/>
              <a:gdLst>
                <a:gd name="connsiteX0" fmla="*/ 0 w 2162466"/>
                <a:gd name="connsiteY0" fmla="*/ 0 h 2162466"/>
                <a:gd name="connsiteX1" fmla="*/ 2162466 w 2162466"/>
                <a:gd name="connsiteY1" fmla="*/ 0 h 2162466"/>
                <a:gd name="connsiteX2" fmla="*/ 2162466 w 2162466"/>
                <a:gd name="connsiteY2" fmla="*/ 2162466 h 2162466"/>
              </a:gdLst>
              <a:ahLst/>
              <a:cxnLst>
                <a:cxn ang="0">
                  <a:pos x="connsiteX0" y="connsiteY0"/>
                </a:cxn>
                <a:cxn ang="0">
                  <a:pos x="connsiteX1" y="connsiteY1"/>
                </a:cxn>
                <a:cxn ang="0">
                  <a:pos x="connsiteX2" y="connsiteY2"/>
                </a:cxn>
              </a:cxnLst>
              <a:rect l="l" t="t" r="r" b="b"/>
              <a:pathLst>
                <a:path w="2162466" h="2162466">
                  <a:moveTo>
                    <a:pt x="0" y="0"/>
                  </a:moveTo>
                  <a:lnTo>
                    <a:pt x="2162466" y="0"/>
                  </a:lnTo>
                  <a:lnTo>
                    <a:pt x="2162466" y="2162466"/>
                  </a:lnTo>
                  <a:close/>
                </a:path>
              </a:pathLst>
            </a:custGeom>
            <a:solidFill>
              <a:srgbClr val="AFABAB"/>
            </a:solidFill>
            <a:ln w="127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 name="Freeform: Shape 77">
              <a:extLst>
                <a:ext uri="{FF2B5EF4-FFF2-40B4-BE49-F238E27FC236}">
                  <a16:creationId xmlns:a16="http://schemas.microsoft.com/office/drawing/2014/main" id="{4CD4FB7F-B0EF-43FF-B4DC-56DF8F79314A}"/>
                </a:ext>
              </a:extLst>
            </p:cNvPr>
            <p:cNvSpPr/>
            <p:nvPr/>
          </p:nvSpPr>
          <p:spPr>
            <a:xfrm>
              <a:off x="411736" y="1463256"/>
              <a:ext cx="2170980" cy="2025264"/>
            </a:xfrm>
            <a:custGeom>
              <a:avLst/>
              <a:gdLst>
                <a:gd name="connsiteX0" fmla="*/ 2168233 w 2168233"/>
                <a:gd name="connsiteY0" fmla="*/ 0 h 2162466"/>
                <a:gd name="connsiteX1" fmla="*/ 2168233 w 2168233"/>
                <a:gd name="connsiteY1" fmla="*/ 2162466 h 2162466"/>
                <a:gd name="connsiteX2" fmla="*/ 0 w 2168233"/>
                <a:gd name="connsiteY2" fmla="*/ 2162466 h 2162466"/>
              </a:gdLst>
              <a:ahLst/>
              <a:cxnLst>
                <a:cxn ang="0">
                  <a:pos x="connsiteX0" y="connsiteY0"/>
                </a:cxn>
                <a:cxn ang="0">
                  <a:pos x="connsiteX1" y="connsiteY1"/>
                </a:cxn>
                <a:cxn ang="0">
                  <a:pos x="connsiteX2" y="connsiteY2"/>
                </a:cxn>
              </a:cxnLst>
              <a:rect l="l" t="t" r="r" b="b"/>
              <a:pathLst>
                <a:path w="2168233" h="2162466">
                  <a:moveTo>
                    <a:pt x="2168233" y="0"/>
                  </a:moveTo>
                  <a:lnTo>
                    <a:pt x="2168233" y="2162466"/>
                  </a:lnTo>
                  <a:lnTo>
                    <a:pt x="0" y="2162466"/>
                  </a:lnTo>
                  <a:close/>
                </a:path>
              </a:pathLst>
            </a:custGeom>
            <a:solidFill>
              <a:srgbClr val="13A1D9"/>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7" name="Oval 6"/>
          <p:cNvSpPr/>
          <p:nvPr/>
        </p:nvSpPr>
        <p:spPr>
          <a:xfrm>
            <a:off x="3912806" y="3839883"/>
            <a:ext cx="235897" cy="262209"/>
          </a:xfrm>
          <a:prstGeom prst="ellipse">
            <a:avLst/>
          </a:prstGeom>
          <a:solidFill>
            <a:srgbClr val="13A1D9"/>
          </a:solidFill>
          <a:ln>
            <a:solidFill>
              <a:srgbClr val="13A1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405722" y="237288"/>
            <a:ext cx="11786278" cy="769441"/>
          </a:xfrm>
          <a:prstGeom prst="rect">
            <a:avLst/>
          </a:prstGeom>
          <a:noFill/>
        </p:spPr>
        <p:txBody>
          <a:bodyPr wrap="square" rtlCol="0">
            <a:spAutoFit/>
          </a:bodyPr>
          <a:lstStyle/>
          <a:p>
            <a:r>
              <a:rPr lang="en-US" sz="4400" b="1" dirty="0">
                <a:solidFill>
                  <a:prstClr val="black"/>
                </a:solidFill>
                <a:latin typeface="Raleway" panose="020B0503030101060003" pitchFamily="34" charset="0"/>
              </a:rPr>
              <a:t>Noise Removal</a:t>
            </a:r>
            <a:endParaRPr lang="en-US" sz="4400" b="1" dirty="0">
              <a:solidFill>
                <a:srgbClr val="5B9BD5">
                  <a:lumMod val="50000"/>
                </a:srgbClr>
              </a:solidFill>
              <a:latin typeface="Raleway" panose="020B0503030101060003" pitchFamily="34" charset="0"/>
            </a:endParaRPr>
          </a:p>
        </p:txBody>
      </p:sp>
      <p:sp>
        <p:nvSpPr>
          <p:cNvPr id="17" name="Rectangle 16"/>
          <p:cNvSpPr/>
          <p:nvPr/>
        </p:nvSpPr>
        <p:spPr>
          <a:xfrm>
            <a:off x="0" y="168646"/>
            <a:ext cx="327804" cy="86327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cxnSp>
        <p:nvCxnSpPr>
          <p:cNvPr id="18" name="Straight Connector 17"/>
          <p:cNvCxnSpPr/>
          <p:nvPr/>
        </p:nvCxnSpPr>
        <p:spPr>
          <a:xfrm>
            <a:off x="0" y="1031916"/>
            <a:ext cx="12192000" cy="0"/>
          </a:xfrm>
          <a:prstGeom prst="line">
            <a:avLst/>
          </a:prstGeom>
          <a:ln w="28575">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1" name="Elbow Connector 10"/>
          <p:cNvCxnSpPr>
            <a:endCxn id="7" idx="4"/>
          </p:cNvCxnSpPr>
          <p:nvPr/>
        </p:nvCxnSpPr>
        <p:spPr>
          <a:xfrm>
            <a:off x="1468877" y="2286000"/>
            <a:ext cx="2561878" cy="1816092"/>
          </a:xfrm>
          <a:prstGeom prst="bentConnector4">
            <a:avLst>
              <a:gd name="adj1" fmla="val 47698"/>
              <a:gd name="adj2" fmla="val 103"/>
            </a:avLst>
          </a:prstGeom>
          <a:ln>
            <a:solidFill>
              <a:srgbClr val="13A1D9"/>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H="1" flipV="1">
            <a:off x="1468876" y="2286000"/>
            <a:ext cx="1" cy="1305685"/>
          </a:xfrm>
          <a:prstGeom prst="line">
            <a:avLst/>
          </a:prstGeom>
          <a:ln>
            <a:solidFill>
              <a:srgbClr val="13A1D9"/>
            </a:solidFill>
          </a:ln>
        </p:spPr>
        <p:style>
          <a:lnRef idx="1">
            <a:schemeClr val="accent1"/>
          </a:lnRef>
          <a:fillRef idx="0">
            <a:schemeClr val="accent1"/>
          </a:fillRef>
          <a:effectRef idx="0">
            <a:schemeClr val="accent1"/>
          </a:effectRef>
          <a:fontRef idx="minor">
            <a:schemeClr val="tx1"/>
          </a:fontRef>
        </p:style>
      </p:cxnSp>
      <p:pic>
        <p:nvPicPr>
          <p:cNvPr id="28" name="Picture 21">
            <a:extLst>
              <a:ext uri="{FF2B5EF4-FFF2-40B4-BE49-F238E27FC236}">
                <a16:creationId xmlns:a16="http://schemas.microsoft.com/office/drawing/2014/main" id="{A956DF2A-8FEA-441F-97F9-1C86F2E65FD5}"/>
              </a:ext>
            </a:extLst>
          </p:cNvPr>
          <p:cNvPicPr>
            <a:picLocks noChangeAspect="1"/>
          </p:cNvPicPr>
          <p:nvPr/>
        </p:nvPicPr>
        <p:blipFill>
          <a:blip r:embed="rId2"/>
          <a:stretch>
            <a:fillRect/>
          </a:stretch>
        </p:blipFill>
        <p:spPr>
          <a:xfrm>
            <a:off x="5640543" y="3429000"/>
            <a:ext cx="5692181" cy="2829784"/>
          </a:xfrm>
          <a:prstGeom prst="rect">
            <a:avLst/>
          </a:prstGeom>
        </p:spPr>
      </p:pic>
      <p:sp>
        <p:nvSpPr>
          <p:cNvPr id="29" name="TextBox 28">
            <a:extLst>
              <a:ext uri="{FF2B5EF4-FFF2-40B4-BE49-F238E27FC236}">
                <a16:creationId xmlns:a16="http://schemas.microsoft.com/office/drawing/2014/main" id="{36C51771-75CD-47BF-A1BA-49CCD30CD5A2}"/>
              </a:ext>
            </a:extLst>
          </p:cNvPr>
          <p:cNvSpPr txBox="1"/>
          <p:nvPr/>
        </p:nvSpPr>
        <p:spPr>
          <a:xfrm>
            <a:off x="5142283" y="1685835"/>
            <a:ext cx="6443360" cy="1200329"/>
          </a:xfrm>
          <a:prstGeom prst="rect">
            <a:avLst/>
          </a:prstGeom>
          <a:solidFill>
            <a:schemeClr val="accent4">
              <a:lumMod val="20000"/>
              <a:lumOff val="80000"/>
            </a:schemeClr>
          </a:solidFill>
          <a:ln w="25400" cap="flat" cmpd="sng" algn="ctr">
            <a:solidFill>
              <a:sysClr val="window" lastClr="FFFFFF">
                <a:hueOff val="0"/>
                <a:satOff val="0"/>
                <a:lumOff val="0"/>
                <a:alphaOff val="0"/>
              </a:sysClr>
            </a:solidFill>
            <a:prstDash val="soli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t>In order to reduce noise, double exponential smoothening was applied to the data and the time windows found were excluded to avoid normalizing them. This was beneficial in smoothening data to avoid sudden jump in data outside of the mentioned windows.</a:t>
            </a:r>
          </a:p>
        </p:txBody>
      </p:sp>
    </p:spTree>
    <p:extLst>
      <p:ext uri="{BB962C8B-B14F-4D97-AF65-F5344CB8AC3E}">
        <p14:creationId xmlns:p14="http://schemas.microsoft.com/office/powerpoint/2010/main" val="36470764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sp>
        <p:nvSpPr>
          <p:cNvPr id="3" name="TextBox 2"/>
          <p:cNvSpPr txBox="1"/>
          <p:nvPr/>
        </p:nvSpPr>
        <p:spPr>
          <a:xfrm>
            <a:off x="11760740" y="2008761"/>
            <a:ext cx="431260" cy="2840477"/>
          </a:xfrm>
          <a:prstGeom prst="rect">
            <a:avLst/>
          </a:prstGeom>
          <a:solidFill>
            <a:schemeClr val="bg1"/>
          </a:solidFill>
        </p:spPr>
        <p:txBody>
          <a:bodyPr wrap="square" rtlCol="0">
            <a:spAutoFit/>
          </a:bodyPr>
          <a:lstStyle/>
          <a:p>
            <a:endParaRPr lang="en-US" dirty="0">
              <a:solidFill>
                <a:prstClr val="black"/>
              </a:solidFill>
            </a:endParaRPr>
          </a:p>
        </p:txBody>
      </p:sp>
      <p:sp>
        <p:nvSpPr>
          <p:cNvPr id="4" name="TextBox 3">
            <a:extLst>
              <a:ext uri="{FF2B5EF4-FFF2-40B4-BE49-F238E27FC236}">
                <a16:creationId xmlns:a16="http://schemas.microsoft.com/office/drawing/2014/main" id="{B57D941B-4A22-4182-A7FE-249A91D9247B}"/>
              </a:ext>
            </a:extLst>
          </p:cNvPr>
          <p:cNvSpPr txBox="1"/>
          <p:nvPr/>
        </p:nvSpPr>
        <p:spPr>
          <a:xfrm>
            <a:off x="2684832" y="2921168"/>
            <a:ext cx="8813258" cy="1015663"/>
          </a:xfrm>
          <a:prstGeom prst="rect">
            <a:avLst/>
          </a:prstGeom>
          <a:noFill/>
        </p:spPr>
        <p:txBody>
          <a:bodyPr wrap="square" rtlCol="0">
            <a:spAutoFit/>
          </a:bodyPr>
          <a:lstStyle/>
          <a:p>
            <a:pPr algn="r"/>
            <a:r>
              <a:rPr lang="en-US" sz="6000" b="1" dirty="0">
                <a:solidFill>
                  <a:prstClr val="white"/>
                </a:solidFill>
                <a:latin typeface="Raleway" panose="020B0503030101060003"/>
              </a:rPr>
              <a:t>Feature Engineering</a:t>
            </a:r>
          </a:p>
        </p:txBody>
      </p:sp>
    </p:spTree>
    <p:extLst>
      <p:ext uri="{BB962C8B-B14F-4D97-AF65-F5344CB8AC3E}">
        <p14:creationId xmlns:p14="http://schemas.microsoft.com/office/powerpoint/2010/main" val="37608396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p:cNvSpPr txBox="1"/>
          <p:nvPr/>
        </p:nvSpPr>
        <p:spPr>
          <a:xfrm>
            <a:off x="-1224829" y="215560"/>
            <a:ext cx="7616675" cy="769441"/>
          </a:xfrm>
          <a:prstGeom prst="rect">
            <a:avLst/>
          </a:prstGeom>
          <a:noFill/>
        </p:spPr>
        <p:txBody>
          <a:bodyPr wrap="square" rtlCol="0">
            <a:spAutoFit/>
          </a:bodyPr>
          <a:lstStyle/>
          <a:p>
            <a:pPr algn="ctr"/>
            <a:r>
              <a:rPr lang="en-US" sz="4400" b="1" dirty="0">
                <a:latin typeface="Raleway" panose="020B0503030101060003" pitchFamily="34" charset="0"/>
              </a:rPr>
              <a:t>INTRODUCTION</a:t>
            </a:r>
            <a:endParaRPr lang="en-US" sz="4400" b="1" dirty="0">
              <a:solidFill>
                <a:srgbClr val="203864"/>
              </a:solidFill>
              <a:latin typeface="Raleway" panose="020B0503030101060003" pitchFamily="34" charset="0"/>
            </a:endParaRPr>
          </a:p>
        </p:txBody>
      </p:sp>
      <p:sp>
        <p:nvSpPr>
          <p:cNvPr id="15" name="Rectangle 14"/>
          <p:cNvSpPr/>
          <p:nvPr/>
        </p:nvSpPr>
        <p:spPr>
          <a:xfrm>
            <a:off x="0" y="168646"/>
            <a:ext cx="327804" cy="86327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Connector 16"/>
          <p:cNvCxnSpPr/>
          <p:nvPr/>
        </p:nvCxnSpPr>
        <p:spPr>
          <a:xfrm>
            <a:off x="0" y="1031916"/>
            <a:ext cx="12192000" cy="0"/>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nvGrpSpPr>
          <p:cNvPr id="14" name="Group 13"/>
          <p:cNvGrpSpPr/>
          <p:nvPr/>
        </p:nvGrpSpPr>
        <p:grpSpPr>
          <a:xfrm>
            <a:off x="457426" y="1505531"/>
            <a:ext cx="5934420" cy="4590868"/>
            <a:chOff x="145400" y="1126144"/>
            <a:chExt cx="5934420" cy="4590868"/>
          </a:xfrm>
        </p:grpSpPr>
        <p:sp>
          <p:nvSpPr>
            <p:cNvPr id="22" name="Rounded Rectangle 21"/>
            <p:cNvSpPr/>
            <p:nvPr/>
          </p:nvSpPr>
          <p:spPr>
            <a:xfrm>
              <a:off x="3052516" y="4433457"/>
              <a:ext cx="3027304" cy="1283555"/>
            </a:xfrm>
            <a:prstGeom prst="round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ed Rectangle 22"/>
            <p:cNvSpPr/>
            <p:nvPr/>
          </p:nvSpPr>
          <p:spPr>
            <a:xfrm>
              <a:off x="3052516" y="1126144"/>
              <a:ext cx="3027304" cy="1298223"/>
            </a:xfrm>
            <a:prstGeom prst="round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p:cNvGrpSpPr/>
            <p:nvPr/>
          </p:nvGrpSpPr>
          <p:grpSpPr>
            <a:xfrm>
              <a:off x="145400" y="1364973"/>
              <a:ext cx="3357438" cy="4112997"/>
              <a:chOff x="145400" y="1364973"/>
              <a:chExt cx="3357438" cy="4112997"/>
            </a:xfrm>
          </p:grpSpPr>
          <p:grpSp>
            <p:nvGrpSpPr>
              <p:cNvPr id="25" name="Group 24"/>
              <p:cNvGrpSpPr/>
              <p:nvPr/>
            </p:nvGrpSpPr>
            <p:grpSpPr>
              <a:xfrm>
                <a:off x="1841679" y="1696278"/>
                <a:ext cx="1555755" cy="3437135"/>
                <a:chOff x="2555920" y="1696278"/>
                <a:chExt cx="1555755" cy="3437135"/>
              </a:xfrm>
            </p:grpSpPr>
            <p:cxnSp>
              <p:nvCxnSpPr>
                <p:cNvPr id="30" name="Straight Connector 29"/>
                <p:cNvCxnSpPr/>
                <p:nvPr/>
              </p:nvCxnSpPr>
              <p:spPr>
                <a:xfrm flipH="1">
                  <a:off x="3087757" y="1696278"/>
                  <a:ext cx="19878" cy="3437135"/>
                </a:xfrm>
                <a:prstGeom prst="line">
                  <a:avLst/>
                </a:prstGeom>
                <a:ln w="28575">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3087757" y="1696278"/>
                  <a:ext cx="583096" cy="6626"/>
                </a:xfrm>
                <a:prstGeom prst="line">
                  <a:avLst/>
                </a:prstGeom>
                <a:ln w="28575">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a:stCxn id="26" idx="3"/>
                </p:cNvCxnSpPr>
                <p:nvPr/>
              </p:nvCxnSpPr>
              <p:spPr>
                <a:xfrm>
                  <a:off x="2555920" y="3491948"/>
                  <a:ext cx="551715" cy="273"/>
                </a:xfrm>
                <a:prstGeom prst="line">
                  <a:avLst/>
                </a:prstGeom>
                <a:ln w="28575">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3067879" y="5133413"/>
                  <a:ext cx="1043796" cy="0"/>
                </a:xfrm>
                <a:prstGeom prst="line">
                  <a:avLst/>
                </a:prstGeom>
                <a:ln w="28575">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grpSp>
          <p:sp>
            <p:nvSpPr>
              <p:cNvPr id="26" name="Rectangle 25"/>
              <p:cNvSpPr/>
              <p:nvPr/>
            </p:nvSpPr>
            <p:spPr>
              <a:xfrm>
                <a:off x="145400" y="2782957"/>
                <a:ext cx="1696279" cy="1417982"/>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p:nvSpPr>
            <p:spPr>
              <a:xfrm>
                <a:off x="2765591" y="1364973"/>
                <a:ext cx="689114" cy="689114"/>
              </a:xfrm>
              <a:prstGeom prst="ellipse">
                <a:avLst/>
              </a:prstGeom>
              <a:solidFill>
                <a:srgbClr val="FFFFFF"/>
              </a:solidFill>
              <a:ln w="57150">
                <a:solidFill>
                  <a:srgbClr val="203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1</a:t>
                </a:r>
              </a:p>
            </p:txBody>
          </p:sp>
          <p:sp>
            <p:nvSpPr>
              <p:cNvPr id="29" name="Oval 28"/>
              <p:cNvSpPr/>
              <p:nvPr/>
            </p:nvSpPr>
            <p:spPr>
              <a:xfrm>
                <a:off x="2813724" y="4788856"/>
                <a:ext cx="689114" cy="689114"/>
              </a:xfrm>
              <a:prstGeom prst="ellipse">
                <a:avLst/>
              </a:prstGeom>
              <a:solidFill>
                <a:srgbClr val="FFFFFF"/>
              </a:solidFill>
              <a:ln w="57150">
                <a:solidFill>
                  <a:srgbClr val="203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2</a:t>
                </a:r>
                <a:endParaRPr lang="en-US" dirty="0">
                  <a:solidFill>
                    <a:schemeClr val="tx1"/>
                  </a:solidFill>
                </a:endParaRPr>
              </a:p>
            </p:txBody>
          </p:sp>
        </p:grpSp>
      </p:grpSp>
      <p:sp>
        <p:nvSpPr>
          <p:cNvPr id="35" name="TextBox 34"/>
          <p:cNvSpPr txBox="1"/>
          <p:nvPr/>
        </p:nvSpPr>
        <p:spPr>
          <a:xfrm>
            <a:off x="7976684" y="4792900"/>
            <a:ext cx="3793786" cy="1323439"/>
          </a:xfrm>
          <a:prstGeom prst="rect">
            <a:avLst/>
          </a:prstGeom>
          <a:noFill/>
          <a:ln w="19050">
            <a:solidFill>
              <a:schemeClr val="tx1"/>
            </a:solidFill>
          </a:ln>
        </p:spPr>
        <p:txBody>
          <a:bodyPr wrap="square" rtlCol="0">
            <a:spAutoFit/>
          </a:bodyPr>
          <a:lstStyle>
            <a:defPPr>
              <a:defRPr lang="en-US"/>
            </a:defPPr>
            <a:lvl1pPr algn="ctr"/>
          </a:lstStyle>
          <a:p>
            <a:pPr marL="0" lvl="1" algn="ctr"/>
            <a:r>
              <a:rPr lang="en-US" sz="2000" dirty="0">
                <a:sym typeface="Calibri"/>
              </a:rPr>
              <a:t>The electromechanical induction meter operates by counting the revolutions of a non-magnetic, but electrically conductive, metal disc</a:t>
            </a:r>
          </a:p>
        </p:txBody>
      </p:sp>
      <p:sp>
        <p:nvSpPr>
          <p:cNvPr id="8" name="TextBox 7"/>
          <p:cNvSpPr txBox="1"/>
          <p:nvPr/>
        </p:nvSpPr>
        <p:spPr>
          <a:xfrm>
            <a:off x="7976684" y="1492922"/>
            <a:ext cx="3793786" cy="1323439"/>
          </a:xfrm>
          <a:prstGeom prst="rect">
            <a:avLst/>
          </a:prstGeom>
          <a:noFill/>
          <a:ln w="19050">
            <a:solidFill>
              <a:schemeClr val="tx1"/>
            </a:solidFill>
          </a:ln>
        </p:spPr>
        <p:txBody>
          <a:bodyPr wrap="square" rtlCol="0">
            <a:spAutoFit/>
          </a:bodyPr>
          <a:lstStyle/>
          <a:p>
            <a:pPr algn="ctr"/>
            <a:r>
              <a:rPr lang="en-US" sz="2000" dirty="0"/>
              <a:t>These meters display the energy used on an LCD or LED display, and some can also transmit readings to remote place</a:t>
            </a:r>
          </a:p>
        </p:txBody>
      </p:sp>
      <p:sp>
        <p:nvSpPr>
          <p:cNvPr id="10" name="Rectangle 9"/>
          <p:cNvSpPr/>
          <p:nvPr/>
        </p:nvSpPr>
        <p:spPr>
          <a:xfrm>
            <a:off x="3927760" y="1969976"/>
            <a:ext cx="2270172" cy="369332"/>
          </a:xfrm>
          <a:prstGeom prst="rect">
            <a:avLst/>
          </a:prstGeom>
        </p:spPr>
        <p:txBody>
          <a:bodyPr wrap="none">
            <a:spAutoFit/>
          </a:bodyPr>
          <a:lstStyle/>
          <a:p>
            <a:pPr algn="ctr" defTabSz="977900">
              <a:lnSpc>
                <a:spcPct val="90000"/>
              </a:lnSpc>
              <a:spcBef>
                <a:spcPct val="0"/>
              </a:spcBef>
              <a:spcAft>
                <a:spcPct val="35000"/>
              </a:spcAft>
            </a:pPr>
            <a:r>
              <a:rPr lang="en-GB" sz="2000" dirty="0">
                <a:latin typeface="Raleway"/>
                <a:ea typeface="+mn-lt"/>
                <a:cs typeface="+mn-lt"/>
                <a:sym typeface="Calibri"/>
              </a:rPr>
              <a:t>Electronic Meters</a:t>
            </a:r>
            <a:endParaRPr lang="en-US" sz="2000" dirty="0">
              <a:latin typeface="Raleway"/>
            </a:endParaRPr>
          </a:p>
        </p:txBody>
      </p:sp>
      <p:sp>
        <p:nvSpPr>
          <p:cNvPr id="37" name="Rectangle 36"/>
          <p:cNvSpPr/>
          <p:nvPr/>
        </p:nvSpPr>
        <p:spPr>
          <a:xfrm>
            <a:off x="3830803" y="5131455"/>
            <a:ext cx="2464086" cy="646331"/>
          </a:xfrm>
          <a:prstGeom prst="rect">
            <a:avLst/>
          </a:prstGeom>
        </p:spPr>
        <p:txBody>
          <a:bodyPr wrap="square">
            <a:spAutoFit/>
          </a:bodyPr>
          <a:lstStyle/>
          <a:p>
            <a:pPr algn="ctr" defTabSz="977900">
              <a:lnSpc>
                <a:spcPct val="90000"/>
              </a:lnSpc>
              <a:spcBef>
                <a:spcPct val="0"/>
              </a:spcBef>
              <a:spcAft>
                <a:spcPct val="35000"/>
              </a:spcAft>
            </a:pPr>
            <a:r>
              <a:rPr lang="en-GB" sz="2000" dirty="0">
                <a:latin typeface="Raleway"/>
                <a:ea typeface="+mn-lt"/>
                <a:cs typeface="+mn-lt"/>
                <a:sym typeface="Calibri"/>
              </a:rPr>
              <a:t>Electro Mechanical Type</a:t>
            </a:r>
            <a:endParaRPr lang="en-US" sz="2000" dirty="0">
              <a:latin typeface="Raleway"/>
            </a:endParaRPr>
          </a:p>
        </p:txBody>
      </p:sp>
      <p:sp>
        <p:nvSpPr>
          <p:cNvPr id="11" name="Rectangle 10"/>
          <p:cNvSpPr/>
          <p:nvPr/>
        </p:nvSpPr>
        <p:spPr>
          <a:xfrm>
            <a:off x="190231" y="4658955"/>
            <a:ext cx="2239331" cy="307777"/>
          </a:xfrm>
          <a:prstGeom prst="rect">
            <a:avLst/>
          </a:prstGeom>
        </p:spPr>
        <p:txBody>
          <a:bodyPr wrap="none">
            <a:spAutoFit/>
          </a:bodyPr>
          <a:lstStyle/>
          <a:p>
            <a:pPr algn="ctr"/>
            <a:r>
              <a:rPr lang="en-US" sz="1400" b="1" dirty="0"/>
              <a:t>TYPES OF ELECTRIC METERS</a:t>
            </a:r>
          </a:p>
        </p:txBody>
      </p:sp>
      <p:pic>
        <p:nvPicPr>
          <p:cNvPr id="39" name="Picture 3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2268" y="3327415"/>
            <a:ext cx="1087839" cy="1087839"/>
          </a:xfrm>
          <a:prstGeom prst="rect">
            <a:avLst/>
          </a:prstGeom>
        </p:spPr>
      </p:pic>
      <p:cxnSp>
        <p:nvCxnSpPr>
          <p:cNvPr id="40" name="Straight Connector 39"/>
          <p:cNvCxnSpPr>
            <a:endCxn id="8" idx="1"/>
          </p:cNvCxnSpPr>
          <p:nvPr/>
        </p:nvCxnSpPr>
        <p:spPr>
          <a:xfrm>
            <a:off x="6387223" y="2154641"/>
            <a:ext cx="1589461" cy="1"/>
          </a:xfrm>
          <a:prstGeom prst="line">
            <a:avLst/>
          </a:prstGeom>
          <a:ln w="28575">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6387222" y="5454618"/>
            <a:ext cx="1589461" cy="1"/>
          </a:xfrm>
          <a:prstGeom prst="line">
            <a:avLst/>
          </a:prstGeom>
          <a:ln w="28575">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443023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05625" y="215561"/>
            <a:ext cx="11988637" cy="769441"/>
          </a:xfrm>
          <a:prstGeom prst="rect">
            <a:avLst/>
          </a:prstGeom>
          <a:noFill/>
        </p:spPr>
        <p:txBody>
          <a:bodyPr wrap="square" rtlCol="0">
            <a:spAutoFit/>
          </a:bodyPr>
          <a:lstStyle/>
          <a:p>
            <a:r>
              <a:rPr lang="en-US" sz="4400" b="1" dirty="0">
                <a:latin typeface="Raleway" panose="020B0503030101060003" pitchFamily="34" charset="0"/>
              </a:rPr>
              <a:t>VAR Model to Identify Lags</a:t>
            </a:r>
          </a:p>
        </p:txBody>
      </p:sp>
      <p:sp>
        <p:nvSpPr>
          <p:cNvPr id="3" name="Rectangle 2"/>
          <p:cNvSpPr/>
          <p:nvPr/>
        </p:nvSpPr>
        <p:spPr>
          <a:xfrm>
            <a:off x="0" y="168646"/>
            <a:ext cx="327804" cy="863270"/>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cxnSp>
        <p:nvCxnSpPr>
          <p:cNvPr id="4" name="Straight Connector 3"/>
          <p:cNvCxnSpPr/>
          <p:nvPr/>
        </p:nvCxnSpPr>
        <p:spPr>
          <a:xfrm>
            <a:off x="0" y="1031916"/>
            <a:ext cx="12192000" cy="0"/>
          </a:xfrm>
          <a:prstGeom prst="line">
            <a:avLst/>
          </a:prstGeom>
          <a:ln w="28575">
            <a:solidFill>
              <a:srgbClr val="4CC1EF"/>
            </a:solidFill>
          </a:ln>
        </p:spPr>
        <p:style>
          <a:lnRef idx="1">
            <a:schemeClr val="accent1"/>
          </a:lnRef>
          <a:fillRef idx="0">
            <a:schemeClr val="accent1"/>
          </a:fillRef>
          <a:effectRef idx="0">
            <a:schemeClr val="accent1"/>
          </a:effectRef>
          <a:fontRef idx="minor">
            <a:schemeClr val="tx1"/>
          </a:fontRef>
        </p:style>
      </p:cxnSp>
      <p:grpSp>
        <p:nvGrpSpPr>
          <p:cNvPr id="17" name="Group 16"/>
          <p:cNvGrpSpPr/>
          <p:nvPr/>
        </p:nvGrpSpPr>
        <p:grpSpPr>
          <a:xfrm>
            <a:off x="327804" y="2480553"/>
            <a:ext cx="3084097" cy="2752444"/>
            <a:chOff x="1079341" y="1848272"/>
            <a:chExt cx="4436672" cy="4299125"/>
          </a:xfrm>
        </p:grpSpPr>
        <p:grpSp>
          <p:nvGrpSpPr>
            <p:cNvPr id="5" name="Group 4">
              <a:extLst>
                <a:ext uri="{FF2B5EF4-FFF2-40B4-BE49-F238E27FC236}">
                  <a16:creationId xmlns:a16="http://schemas.microsoft.com/office/drawing/2014/main" id="{49D7247B-D7C4-4816-A5FB-8EE63289F9EB}"/>
                </a:ext>
              </a:extLst>
            </p:cNvPr>
            <p:cNvGrpSpPr/>
            <p:nvPr/>
          </p:nvGrpSpPr>
          <p:grpSpPr>
            <a:xfrm>
              <a:off x="1813766" y="1848272"/>
              <a:ext cx="2956278" cy="2086625"/>
              <a:chOff x="4548080" y="1282836"/>
              <a:chExt cx="3083797" cy="2176632"/>
            </a:xfrm>
          </p:grpSpPr>
          <p:sp>
            <p:nvSpPr>
              <p:cNvPr id="6" name="Freeform: Shape 93">
                <a:extLst>
                  <a:ext uri="{FF2B5EF4-FFF2-40B4-BE49-F238E27FC236}">
                    <a16:creationId xmlns:a16="http://schemas.microsoft.com/office/drawing/2014/main" id="{4745FADD-2416-41EE-ABFD-4AFC260063D1}"/>
                  </a:ext>
                </a:extLst>
              </p:cNvPr>
              <p:cNvSpPr/>
              <p:nvPr/>
            </p:nvSpPr>
            <p:spPr>
              <a:xfrm>
                <a:off x="4548123" y="1282848"/>
                <a:ext cx="3083754" cy="2176598"/>
              </a:xfrm>
              <a:custGeom>
                <a:avLst/>
                <a:gdLst>
                  <a:gd name="connsiteX0" fmla="*/ 1669607 w 3083754"/>
                  <a:gd name="connsiteY0" fmla="*/ 1159 h 2176598"/>
                  <a:gd name="connsiteX1" fmla="*/ 2727852 w 3083754"/>
                  <a:gd name="connsiteY1" fmla="*/ 322605 h 2176598"/>
                  <a:gd name="connsiteX2" fmla="*/ 2876598 w 3083754"/>
                  <a:gd name="connsiteY2" fmla="*/ 424187 h 2176598"/>
                  <a:gd name="connsiteX3" fmla="*/ 2881520 w 3083754"/>
                  <a:gd name="connsiteY3" fmla="*/ 423790 h 2176598"/>
                  <a:gd name="connsiteX4" fmla="*/ 2964439 w 3083754"/>
                  <a:gd name="connsiteY4" fmla="*/ 488981 h 2176598"/>
                  <a:gd name="connsiteX5" fmla="*/ 3082175 w 3083754"/>
                  <a:gd name="connsiteY5" fmla="*/ 768543 h 2176598"/>
                  <a:gd name="connsiteX6" fmla="*/ 3000657 w 3083754"/>
                  <a:gd name="connsiteY6" fmla="*/ 938222 h 2176598"/>
                  <a:gd name="connsiteX7" fmla="*/ 2513109 w 3083754"/>
                  <a:gd name="connsiteY7" fmla="*/ 985026 h 2176598"/>
                  <a:gd name="connsiteX8" fmla="*/ 1972270 w 3083754"/>
                  <a:gd name="connsiteY8" fmla="*/ 1004410 h 2176598"/>
                  <a:gd name="connsiteX9" fmla="*/ 2231272 w 3083754"/>
                  <a:gd name="connsiteY9" fmla="*/ 665920 h 2176598"/>
                  <a:gd name="connsiteX10" fmla="*/ 2343753 w 3083754"/>
                  <a:gd name="connsiteY10" fmla="*/ 583291 h 2176598"/>
                  <a:gd name="connsiteX11" fmla="*/ 2341803 w 3083754"/>
                  <a:gd name="connsiteY11" fmla="*/ 584345 h 2176598"/>
                  <a:gd name="connsiteX12" fmla="*/ 1969432 w 3083754"/>
                  <a:gd name="connsiteY12" fmla="*/ 1006105 h 2176598"/>
                  <a:gd name="connsiteX13" fmla="*/ 1914728 w 3083754"/>
                  <a:gd name="connsiteY13" fmla="*/ 1150984 h 2176598"/>
                  <a:gd name="connsiteX14" fmla="*/ 813445 w 3083754"/>
                  <a:gd name="connsiteY14" fmla="*/ 2172549 h 2176598"/>
                  <a:gd name="connsiteX15" fmla="*/ 29444 w 3083754"/>
                  <a:gd name="connsiteY15" fmla="*/ 1486461 h 2176598"/>
                  <a:gd name="connsiteX16" fmla="*/ 1158 w 3083754"/>
                  <a:gd name="connsiteY16" fmla="*/ 1183760 h 2176598"/>
                  <a:gd name="connsiteX17" fmla="*/ 624383 w 3083754"/>
                  <a:gd name="connsiteY17" fmla="*/ 233173 h 2176598"/>
                  <a:gd name="connsiteX18" fmla="*/ 1474962 w 3083754"/>
                  <a:gd name="connsiteY18" fmla="*/ 3537 h 2176598"/>
                  <a:gd name="connsiteX19" fmla="*/ 1669607 w 3083754"/>
                  <a:gd name="connsiteY19" fmla="*/ 1159 h 2176598"/>
                  <a:gd name="connsiteX0" fmla="*/ 1669607 w 3083754"/>
                  <a:gd name="connsiteY0" fmla="*/ 1159 h 2176598"/>
                  <a:gd name="connsiteX1" fmla="*/ 2727852 w 3083754"/>
                  <a:gd name="connsiteY1" fmla="*/ 322605 h 2176598"/>
                  <a:gd name="connsiteX2" fmla="*/ 2876598 w 3083754"/>
                  <a:gd name="connsiteY2" fmla="*/ 424187 h 2176598"/>
                  <a:gd name="connsiteX3" fmla="*/ 2881520 w 3083754"/>
                  <a:gd name="connsiteY3" fmla="*/ 423790 h 2176598"/>
                  <a:gd name="connsiteX4" fmla="*/ 2964439 w 3083754"/>
                  <a:gd name="connsiteY4" fmla="*/ 488981 h 2176598"/>
                  <a:gd name="connsiteX5" fmla="*/ 3082175 w 3083754"/>
                  <a:gd name="connsiteY5" fmla="*/ 768543 h 2176598"/>
                  <a:gd name="connsiteX6" fmla="*/ 3000657 w 3083754"/>
                  <a:gd name="connsiteY6" fmla="*/ 938222 h 2176598"/>
                  <a:gd name="connsiteX7" fmla="*/ 2513109 w 3083754"/>
                  <a:gd name="connsiteY7" fmla="*/ 985026 h 2176598"/>
                  <a:gd name="connsiteX8" fmla="*/ 1972270 w 3083754"/>
                  <a:gd name="connsiteY8" fmla="*/ 1004410 h 2176598"/>
                  <a:gd name="connsiteX9" fmla="*/ 2231272 w 3083754"/>
                  <a:gd name="connsiteY9" fmla="*/ 665920 h 2176598"/>
                  <a:gd name="connsiteX10" fmla="*/ 2343753 w 3083754"/>
                  <a:gd name="connsiteY10" fmla="*/ 583291 h 2176598"/>
                  <a:gd name="connsiteX11" fmla="*/ 1969432 w 3083754"/>
                  <a:gd name="connsiteY11" fmla="*/ 1006105 h 2176598"/>
                  <a:gd name="connsiteX12" fmla="*/ 1914728 w 3083754"/>
                  <a:gd name="connsiteY12" fmla="*/ 1150984 h 2176598"/>
                  <a:gd name="connsiteX13" fmla="*/ 813445 w 3083754"/>
                  <a:gd name="connsiteY13" fmla="*/ 2172549 h 2176598"/>
                  <a:gd name="connsiteX14" fmla="*/ 29444 w 3083754"/>
                  <a:gd name="connsiteY14" fmla="*/ 1486461 h 2176598"/>
                  <a:gd name="connsiteX15" fmla="*/ 1158 w 3083754"/>
                  <a:gd name="connsiteY15" fmla="*/ 1183760 h 2176598"/>
                  <a:gd name="connsiteX16" fmla="*/ 624383 w 3083754"/>
                  <a:gd name="connsiteY16" fmla="*/ 233173 h 2176598"/>
                  <a:gd name="connsiteX17" fmla="*/ 1474962 w 3083754"/>
                  <a:gd name="connsiteY17" fmla="*/ 3537 h 2176598"/>
                  <a:gd name="connsiteX18" fmla="*/ 1669607 w 3083754"/>
                  <a:gd name="connsiteY18" fmla="*/ 1159 h 2176598"/>
                  <a:gd name="connsiteX0" fmla="*/ 1669607 w 3083754"/>
                  <a:gd name="connsiteY0" fmla="*/ 1159 h 2176598"/>
                  <a:gd name="connsiteX1" fmla="*/ 2727852 w 3083754"/>
                  <a:gd name="connsiteY1" fmla="*/ 322605 h 2176598"/>
                  <a:gd name="connsiteX2" fmla="*/ 2876598 w 3083754"/>
                  <a:gd name="connsiteY2" fmla="*/ 424187 h 2176598"/>
                  <a:gd name="connsiteX3" fmla="*/ 2881520 w 3083754"/>
                  <a:gd name="connsiteY3" fmla="*/ 423790 h 2176598"/>
                  <a:gd name="connsiteX4" fmla="*/ 2964439 w 3083754"/>
                  <a:gd name="connsiteY4" fmla="*/ 488981 h 2176598"/>
                  <a:gd name="connsiteX5" fmla="*/ 3082175 w 3083754"/>
                  <a:gd name="connsiteY5" fmla="*/ 768543 h 2176598"/>
                  <a:gd name="connsiteX6" fmla="*/ 3000657 w 3083754"/>
                  <a:gd name="connsiteY6" fmla="*/ 938222 h 2176598"/>
                  <a:gd name="connsiteX7" fmla="*/ 2513109 w 3083754"/>
                  <a:gd name="connsiteY7" fmla="*/ 985026 h 2176598"/>
                  <a:gd name="connsiteX8" fmla="*/ 1972270 w 3083754"/>
                  <a:gd name="connsiteY8" fmla="*/ 1004410 h 2176598"/>
                  <a:gd name="connsiteX9" fmla="*/ 2231272 w 3083754"/>
                  <a:gd name="connsiteY9" fmla="*/ 665920 h 2176598"/>
                  <a:gd name="connsiteX10" fmla="*/ 1969432 w 3083754"/>
                  <a:gd name="connsiteY10" fmla="*/ 1006105 h 2176598"/>
                  <a:gd name="connsiteX11" fmla="*/ 1914728 w 3083754"/>
                  <a:gd name="connsiteY11" fmla="*/ 1150984 h 2176598"/>
                  <a:gd name="connsiteX12" fmla="*/ 813445 w 3083754"/>
                  <a:gd name="connsiteY12" fmla="*/ 2172549 h 2176598"/>
                  <a:gd name="connsiteX13" fmla="*/ 29444 w 3083754"/>
                  <a:gd name="connsiteY13" fmla="*/ 1486461 h 2176598"/>
                  <a:gd name="connsiteX14" fmla="*/ 1158 w 3083754"/>
                  <a:gd name="connsiteY14" fmla="*/ 1183760 h 2176598"/>
                  <a:gd name="connsiteX15" fmla="*/ 624383 w 3083754"/>
                  <a:gd name="connsiteY15" fmla="*/ 233173 h 2176598"/>
                  <a:gd name="connsiteX16" fmla="*/ 1474962 w 3083754"/>
                  <a:gd name="connsiteY16" fmla="*/ 3537 h 2176598"/>
                  <a:gd name="connsiteX17" fmla="*/ 1669607 w 3083754"/>
                  <a:gd name="connsiteY17" fmla="*/ 1159 h 2176598"/>
                  <a:gd name="connsiteX0" fmla="*/ 1669607 w 3083754"/>
                  <a:gd name="connsiteY0" fmla="*/ 1159 h 2176598"/>
                  <a:gd name="connsiteX1" fmla="*/ 2727852 w 3083754"/>
                  <a:gd name="connsiteY1" fmla="*/ 322605 h 2176598"/>
                  <a:gd name="connsiteX2" fmla="*/ 2876598 w 3083754"/>
                  <a:gd name="connsiteY2" fmla="*/ 424187 h 2176598"/>
                  <a:gd name="connsiteX3" fmla="*/ 2881520 w 3083754"/>
                  <a:gd name="connsiteY3" fmla="*/ 423790 h 2176598"/>
                  <a:gd name="connsiteX4" fmla="*/ 2964439 w 3083754"/>
                  <a:gd name="connsiteY4" fmla="*/ 488981 h 2176598"/>
                  <a:gd name="connsiteX5" fmla="*/ 3082175 w 3083754"/>
                  <a:gd name="connsiteY5" fmla="*/ 768543 h 2176598"/>
                  <a:gd name="connsiteX6" fmla="*/ 3000657 w 3083754"/>
                  <a:gd name="connsiteY6" fmla="*/ 938222 h 2176598"/>
                  <a:gd name="connsiteX7" fmla="*/ 2513109 w 3083754"/>
                  <a:gd name="connsiteY7" fmla="*/ 985026 h 2176598"/>
                  <a:gd name="connsiteX8" fmla="*/ 1972270 w 3083754"/>
                  <a:gd name="connsiteY8" fmla="*/ 1004410 h 2176598"/>
                  <a:gd name="connsiteX9" fmla="*/ 1969432 w 3083754"/>
                  <a:gd name="connsiteY9" fmla="*/ 1006105 h 2176598"/>
                  <a:gd name="connsiteX10" fmla="*/ 1914728 w 3083754"/>
                  <a:gd name="connsiteY10" fmla="*/ 1150984 h 2176598"/>
                  <a:gd name="connsiteX11" fmla="*/ 813445 w 3083754"/>
                  <a:gd name="connsiteY11" fmla="*/ 2172549 h 2176598"/>
                  <a:gd name="connsiteX12" fmla="*/ 29444 w 3083754"/>
                  <a:gd name="connsiteY12" fmla="*/ 1486461 h 2176598"/>
                  <a:gd name="connsiteX13" fmla="*/ 1158 w 3083754"/>
                  <a:gd name="connsiteY13" fmla="*/ 1183760 h 2176598"/>
                  <a:gd name="connsiteX14" fmla="*/ 624383 w 3083754"/>
                  <a:gd name="connsiteY14" fmla="*/ 233173 h 2176598"/>
                  <a:gd name="connsiteX15" fmla="*/ 1474962 w 3083754"/>
                  <a:gd name="connsiteY15" fmla="*/ 3537 h 2176598"/>
                  <a:gd name="connsiteX16" fmla="*/ 1669607 w 3083754"/>
                  <a:gd name="connsiteY16" fmla="*/ 1159 h 2176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083754" h="2176598">
                    <a:moveTo>
                      <a:pt x="1669607" y="1159"/>
                    </a:moveTo>
                    <a:cubicBezTo>
                      <a:pt x="2055256" y="13801"/>
                      <a:pt x="2417479" y="129419"/>
                      <a:pt x="2727852" y="322605"/>
                    </a:cubicBezTo>
                    <a:lnTo>
                      <a:pt x="2876598" y="424187"/>
                    </a:lnTo>
                    <a:lnTo>
                      <a:pt x="2881520" y="423790"/>
                    </a:lnTo>
                    <a:cubicBezTo>
                      <a:pt x="2909696" y="444817"/>
                      <a:pt x="2937404" y="466664"/>
                      <a:pt x="2964439" y="488981"/>
                    </a:cubicBezTo>
                    <a:cubicBezTo>
                      <a:pt x="3046942" y="557134"/>
                      <a:pt x="3093071" y="662091"/>
                      <a:pt x="3082175" y="768543"/>
                    </a:cubicBezTo>
                    <a:cubicBezTo>
                      <a:pt x="3075792" y="831946"/>
                      <a:pt x="3050211" y="892093"/>
                      <a:pt x="3000657" y="938222"/>
                    </a:cubicBezTo>
                    <a:cubicBezTo>
                      <a:pt x="2872855" y="1057226"/>
                      <a:pt x="2669242" y="992182"/>
                      <a:pt x="2513109" y="985026"/>
                    </a:cubicBezTo>
                    <a:cubicBezTo>
                      <a:pt x="2332846" y="976551"/>
                      <a:pt x="2151080" y="978340"/>
                      <a:pt x="1972270" y="1004410"/>
                    </a:cubicBezTo>
                    <a:cubicBezTo>
                      <a:pt x="1881657" y="1007923"/>
                      <a:pt x="1979022" y="981676"/>
                      <a:pt x="1969432" y="1006105"/>
                    </a:cubicBezTo>
                    <a:cubicBezTo>
                      <a:pt x="1959842" y="1030534"/>
                      <a:pt x="1929405" y="1100464"/>
                      <a:pt x="1914728" y="1150984"/>
                    </a:cubicBezTo>
                    <a:cubicBezTo>
                      <a:pt x="1755687" y="1699396"/>
                      <a:pt x="1484035" y="2228288"/>
                      <a:pt x="813445" y="2172549"/>
                    </a:cubicBezTo>
                    <a:cubicBezTo>
                      <a:pt x="423579" y="2140087"/>
                      <a:pt x="118838" y="1863481"/>
                      <a:pt x="29444" y="1486461"/>
                    </a:cubicBezTo>
                    <a:cubicBezTo>
                      <a:pt x="5294" y="1384899"/>
                      <a:pt x="-3379" y="1283755"/>
                      <a:pt x="1158" y="1183760"/>
                    </a:cubicBezTo>
                    <a:cubicBezTo>
                      <a:pt x="19704" y="778557"/>
                      <a:pt x="262936" y="417507"/>
                      <a:pt x="624383" y="233173"/>
                    </a:cubicBezTo>
                    <a:cubicBezTo>
                      <a:pt x="881091" y="102176"/>
                      <a:pt x="1168754" y="21073"/>
                      <a:pt x="1474962" y="3537"/>
                    </a:cubicBezTo>
                    <a:cubicBezTo>
                      <a:pt x="1540407" y="-195"/>
                      <a:pt x="1605332" y="-948"/>
                      <a:pt x="1669607" y="1159"/>
                    </a:cubicBezTo>
                    <a:close/>
                  </a:path>
                </a:pathLst>
              </a:custGeom>
              <a:solidFill>
                <a:srgbClr val="A2B969"/>
              </a:solidFill>
              <a:ln w="12700">
                <a:miter lim="400000"/>
              </a:ln>
            </p:spPr>
            <p:txBody>
              <a:bodyPr wrap="square" lIns="28575" tIns="28575" rIns="28575" bIns="28575"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sz="3000">
                    <a:solidFill>
                      <a:srgbClr val="FFFFFF"/>
                    </a:solidFill>
                  </a:defRPr>
                </a:pPr>
                <a:endParaRPr kumimoji="0" sz="225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7" name="Shape">
                <a:extLst>
                  <a:ext uri="{FF2B5EF4-FFF2-40B4-BE49-F238E27FC236}">
                    <a16:creationId xmlns:a16="http://schemas.microsoft.com/office/drawing/2014/main" id="{EC1BFBD6-1494-6D43-86DB-7D7E549EDA6F}"/>
                  </a:ext>
                </a:extLst>
              </p:cNvPr>
              <p:cNvSpPr/>
              <p:nvPr/>
            </p:nvSpPr>
            <p:spPr>
              <a:xfrm>
                <a:off x="6520393" y="1706638"/>
                <a:ext cx="1111461" cy="585371"/>
              </a:xfrm>
              <a:custGeom>
                <a:avLst/>
                <a:gdLst/>
                <a:ahLst/>
                <a:cxnLst>
                  <a:cxn ang="0">
                    <a:pos x="wd2" y="hd2"/>
                  </a:cxn>
                  <a:cxn ang="5400000">
                    <a:pos x="wd2" y="hd2"/>
                  </a:cxn>
                  <a:cxn ang="10800000">
                    <a:pos x="wd2" y="hd2"/>
                  </a:cxn>
                  <a:cxn ang="16200000">
                    <a:pos x="wd2" y="hd2"/>
                  </a:cxn>
                </a:cxnLst>
                <a:rect l="0" t="0" r="r" b="b"/>
                <a:pathLst>
                  <a:path w="21420" h="19961" extrusionOk="0">
                    <a:moveTo>
                      <a:pt x="0" y="19799"/>
                    </a:moveTo>
                    <a:cubicBezTo>
                      <a:pt x="3446" y="18910"/>
                      <a:pt x="6949" y="18849"/>
                      <a:pt x="10423" y="19138"/>
                    </a:cubicBezTo>
                    <a:cubicBezTo>
                      <a:pt x="13432" y="19382"/>
                      <a:pt x="17356" y="21600"/>
                      <a:pt x="19819" y="17542"/>
                    </a:cubicBezTo>
                    <a:cubicBezTo>
                      <a:pt x="20774" y="15969"/>
                      <a:pt x="21267" y="13918"/>
                      <a:pt x="21390" y="11756"/>
                    </a:cubicBezTo>
                    <a:cubicBezTo>
                      <a:pt x="21600" y="8126"/>
                      <a:pt x="20711" y="4547"/>
                      <a:pt x="19121" y="2223"/>
                    </a:cubicBezTo>
                    <a:cubicBezTo>
                      <a:pt x="18600" y="1462"/>
                      <a:pt x="18066" y="717"/>
                      <a:pt x="17523" y="0"/>
                    </a:cubicBezTo>
                    <a:cubicBezTo>
                      <a:pt x="10106" y="133"/>
                      <a:pt x="3192" y="7709"/>
                      <a:pt x="0" y="19799"/>
                    </a:cubicBezTo>
                    <a:close/>
                  </a:path>
                </a:pathLst>
              </a:custGeom>
              <a:solidFill>
                <a:schemeClr val="bg2">
                  <a:lumMod val="75000"/>
                </a:schemeClr>
              </a:solidFill>
              <a:ln w="12700">
                <a:miter lim="400000"/>
              </a:ln>
            </p:spPr>
            <p:txBody>
              <a:bodyPr lIns="28575" tIns="28575" rIns="28575" bIns="2857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sz="3000">
                    <a:solidFill>
                      <a:srgbClr val="FFFFFF"/>
                    </a:solidFill>
                  </a:defRPr>
                </a:pPr>
                <a:endParaRPr kumimoji="0" sz="225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8" name="Shape">
                <a:extLst>
                  <a:ext uri="{FF2B5EF4-FFF2-40B4-BE49-F238E27FC236}">
                    <a16:creationId xmlns:a16="http://schemas.microsoft.com/office/drawing/2014/main" id="{0C62569E-5D7B-2640-89A0-932C17C5DF43}"/>
                  </a:ext>
                </a:extLst>
              </p:cNvPr>
              <p:cNvSpPr/>
              <p:nvPr/>
            </p:nvSpPr>
            <p:spPr>
              <a:xfrm>
                <a:off x="4548080" y="1282836"/>
                <a:ext cx="2878628" cy="2176632"/>
              </a:xfrm>
              <a:custGeom>
                <a:avLst/>
                <a:gdLst/>
                <a:ahLst/>
                <a:cxnLst>
                  <a:cxn ang="0">
                    <a:pos x="wd2" y="hd2"/>
                  </a:cxn>
                  <a:cxn ang="5400000">
                    <a:pos x="wd2" y="hd2"/>
                  </a:cxn>
                  <a:cxn ang="10800000">
                    <a:pos x="wd2" y="hd2"/>
                  </a:cxn>
                  <a:cxn ang="16200000">
                    <a:pos x="wd2" y="hd2"/>
                  </a:cxn>
                </a:cxnLst>
                <a:rect l="0" t="0" r="r" b="b"/>
                <a:pathLst>
                  <a:path w="21575" h="20853" extrusionOk="0">
                    <a:moveTo>
                      <a:pt x="11055" y="34"/>
                    </a:moveTo>
                    <a:cubicBezTo>
                      <a:pt x="8760" y="202"/>
                      <a:pt x="6604" y="979"/>
                      <a:pt x="4680" y="2234"/>
                    </a:cubicBezTo>
                    <a:cubicBezTo>
                      <a:pt x="1971" y="4000"/>
                      <a:pt x="148" y="7459"/>
                      <a:pt x="9" y="11341"/>
                    </a:cubicBezTo>
                    <a:cubicBezTo>
                      <a:pt x="-25" y="12299"/>
                      <a:pt x="40" y="13268"/>
                      <a:pt x="221" y="14241"/>
                    </a:cubicBezTo>
                    <a:cubicBezTo>
                      <a:pt x="891" y="17853"/>
                      <a:pt x="3175" y="20503"/>
                      <a:pt x="6097" y="20814"/>
                    </a:cubicBezTo>
                    <a:cubicBezTo>
                      <a:pt x="11123" y="21348"/>
                      <a:pt x="13159" y="16281"/>
                      <a:pt x="14351" y="11027"/>
                    </a:cubicBezTo>
                    <a:cubicBezTo>
                      <a:pt x="14461" y="10543"/>
                      <a:pt x="14599" y="10081"/>
                      <a:pt x="14761" y="9639"/>
                    </a:cubicBezTo>
                    <a:cubicBezTo>
                      <a:pt x="16002" y="6243"/>
                      <a:pt x="18691" y="4114"/>
                      <a:pt x="21575" y="4077"/>
                    </a:cubicBezTo>
                    <a:cubicBezTo>
                      <a:pt x="18654" y="1288"/>
                      <a:pt x="14979" y="-252"/>
                      <a:pt x="11055" y="34"/>
                    </a:cubicBezTo>
                    <a:close/>
                  </a:path>
                </a:pathLst>
              </a:custGeom>
              <a:solidFill>
                <a:schemeClr val="bg2">
                  <a:lumMod val="90000"/>
                </a:schemeClr>
              </a:solidFill>
              <a:ln w="12700">
                <a:miter lim="400000"/>
              </a:ln>
            </p:spPr>
            <p:txBody>
              <a:bodyPr lIns="28575" tIns="28575" rIns="28575" bIns="2857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sz="3000">
                    <a:solidFill>
                      <a:srgbClr val="FFFFFF"/>
                    </a:solidFill>
                  </a:defRPr>
                </a:pPr>
                <a:endParaRPr kumimoji="0" sz="225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grpSp>
          <p:nvGrpSpPr>
            <p:cNvPr id="9" name="Group 8">
              <a:extLst>
                <a:ext uri="{FF2B5EF4-FFF2-40B4-BE49-F238E27FC236}">
                  <a16:creationId xmlns:a16="http://schemas.microsoft.com/office/drawing/2014/main" id="{336AC11B-F558-4508-A3B2-D479EB003ABC}"/>
                </a:ext>
              </a:extLst>
            </p:cNvPr>
            <p:cNvGrpSpPr/>
            <p:nvPr/>
          </p:nvGrpSpPr>
          <p:grpSpPr>
            <a:xfrm>
              <a:off x="3595109" y="3113982"/>
              <a:ext cx="1920904" cy="3028979"/>
              <a:chOff x="6406262" y="2603142"/>
              <a:chExt cx="2003762" cy="3159634"/>
            </a:xfrm>
          </p:grpSpPr>
          <p:sp>
            <p:nvSpPr>
              <p:cNvPr id="10" name="Freeform: Shape 95">
                <a:extLst>
                  <a:ext uri="{FF2B5EF4-FFF2-40B4-BE49-F238E27FC236}">
                    <a16:creationId xmlns:a16="http://schemas.microsoft.com/office/drawing/2014/main" id="{B7B7DD27-46E8-422B-AB5A-5684733840E7}"/>
                  </a:ext>
                </a:extLst>
              </p:cNvPr>
              <p:cNvSpPr/>
              <p:nvPr/>
            </p:nvSpPr>
            <p:spPr>
              <a:xfrm>
                <a:off x="6406262" y="2603195"/>
                <a:ext cx="2003724" cy="3159572"/>
              </a:xfrm>
              <a:custGeom>
                <a:avLst/>
                <a:gdLst>
                  <a:gd name="connsiteX0" fmla="*/ 844276 w 2003724"/>
                  <a:gd name="connsiteY0" fmla="*/ 1442 h 3159572"/>
                  <a:gd name="connsiteX1" fmla="*/ 987388 w 2003724"/>
                  <a:gd name="connsiteY1" fmla="*/ 4362 h 3159572"/>
                  <a:gd name="connsiteX2" fmla="*/ 1282860 w 2003724"/>
                  <a:gd name="connsiteY2" fmla="*/ 75280 h 3159572"/>
                  <a:gd name="connsiteX3" fmla="*/ 1981796 w 2003724"/>
                  <a:gd name="connsiteY3" fmla="*/ 971586 h 3159572"/>
                  <a:gd name="connsiteX4" fmla="*/ 1924990 w 2003724"/>
                  <a:gd name="connsiteY4" fmla="*/ 1850945 h 3159572"/>
                  <a:gd name="connsiteX5" fmla="*/ 1219080 w 2003724"/>
                  <a:gd name="connsiteY5" fmla="*/ 2933987 h 3159572"/>
                  <a:gd name="connsiteX6" fmla="*/ 1090021 w 2003724"/>
                  <a:gd name="connsiteY6" fmla="*/ 3030771 h 3159572"/>
                  <a:gd name="connsiteX7" fmla="*/ 1084492 w 2003724"/>
                  <a:gd name="connsiteY7" fmla="*/ 3052644 h 3159572"/>
                  <a:gd name="connsiteX8" fmla="*/ 995989 w 2003724"/>
                  <a:gd name="connsiteY8" fmla="*/ 3110179 h 3159572"/>
                  <a:gd name="connsiteX9" fmla="*/ 693462 w 2003724"/>
                  <a:gd name="connsiteY9" fmla="*/ 3131490 h 3159572"/>
                  <a:gd name="connsiteX10" fmla="*/ 559146 w 2003724"/>
                  <a:gd name="connsiteY10" fmla="*/ 2999663 h 3159572"/>
                  <a:gd name="connsiteX11" fmla="*/ 672083 w 2003724"/>
                  <a:gd name="connsiteY11" fmla="*/ 2523058 h 3159572"/>
                  <a:gd name="connsiteX12" fmla="*/ 799123 w 2003724"/>
                  <a:gd name="connsiteY12" fmla="*/ 2137165 h 3159572"/>
                  <a:gd name="connsiteX13" fmla="*/ 827513 w 2003724"/>
                  <a:gd name="connsiteY13" fmla="*/ 2007588 h 3159572"/>
                  <a:gd name="connsiteX14" fmla="*/ 816767 w 2003724"/>
                  <a:gd name="connsiteY14" fmla="*/ 1995629 h 3159572"/>
                  <a:gd name="connsiteX15" fmla="*/ 697025 w 2003724"/>
                  <a:gd name="connsiteY15" fmla="*/ 1897227 h 3159572"/>
                  <a:gd name="connsiteX16" fmla="*/ 85137 w 2003724"/>
                  <a:gd name="connsiteY16" fmla="*/ 525284 h 3159572"/>
                  <a:gd name="connsiteX17" fmla="*/ 844276 w 2003724"/>
                  <a:gd name="connsiteY17" fmla="*/ 1442 h 3159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003724" h="3159572">
                    <a:moveTo>
                      <a:pt x="844276" y="1442"/>
                    </a:moveTo>
                    <a:cubicBezTo>
                      <a:pt x="891345" y="-1172"/>
                      <a:pt x="939165" y="-249"/>
                      <a:pt x="987388" y="4362"/>
                    </a:cubicBezTo>
                    <a:cubicBezTo>
                      <a:pt x="1091192" y="14330"/>
                      <a:pt x="1189784" y="38682"/>
                      <a:pt x="1282860" y="75280"/>
                    </a:cubicBezTo>
                    <a:cubicBezTo>
                      <a:pt x="1660373" y="223383"/>
                      <a:pt x="1923764" y="570142"/>
                      <a:pt x="1981796" y="971586"/>
                    </a:cubicBezTo>
                    <a:cubicBezTo>
                      <a:pt x="2023072" y="1256968"/>
                      <a:pt x="2007134" y="1555309"/>
                      <a:pt x="1924990" y="1850945"/>
                    </a:cubicBezTo>
                    <a:cubicBezTo>
                      <a:pt x="1801979" y="2293045"/>
                      <a:pt x="1549040" y="2663949"/>
                      <a:pt x="1219080" y="2933987"/>
                    </a:cubicBezTo>
                    <a:lnTo>
                      <a:pt x="1090021" y="3030771"/>
                    </a:lnTo>
                    <a:lnTo>
                      <a:pt x="1084492" y="3052644"/>
                    </a:lnTo>
                    <a:cubicBezTo>
                      <a:pt x="1055478" y="3072491"/>
                      <a:pt x="1025966" y="3091742"/>
                      <a:pt x="995989" y="3110179"/>
                    </a:cubicBezTo>
                    <a:cubicBezTo>
                      <a:pt x="904862" y="3166413"/>
                      <a:pt x="790597" y="3176174"/>
                      <a:pt x="693462" y="3131490"/>
                    </a:cubicBezTo>
                    <a:cubicBezTo>
                      <a:pt x="635600" y="3104919"/>
                      <a:pt x="586833" y="3061428"/>
                      <a:pt x="559146" y="2999663"/>
                    </a:cubicBezTo>
                    <a:cubicBezTo>
                      <a:pt x="487739" y="2840235"/>
                      <a:pt x="614884" y="2668442"/>
                      <a:pt x="672083" y="2523058"/>
                    </a:cubicBezTo>
                    <a:cubicBezTo>
                      <a:pt x="721605" y="2397142"/>
                      <a:pt x="766086" y="2268541"/>
                      <a:pt x="799123" y="2137165"/>
                    </a:cubicBezTo>
                    <a:lnTo>
                      <a:pt x="827513" y="2007588"/>
                    </a:lnTo>
                    <a:lnTo>
                      <a:pt x="816767" y="1995629"/>
                    </a:lnTo>
                    <a:cubicBezTo>
                      <a:pt x="779884" y="1960313"/>
                      <a:pt x="740140" y="1927417"/>
                      <a:pt x="697025" y="1897227"/>
                    </a:cubicBezTo>
                    <a:cubicBezTo>
                      <a:pt x="229297" y="1569835"/>
                      <a:pt x="-183772" y="1142046"/>
                      <a:pt x="85137" y="525284"/>
                    </a:cubicBezTo>
                    <a:cubicBezTo>
                      <a:pt x="222094" y="211403"/>
                      <a:pt x="514793" y="19744"/>
                      <a:pt x="844276" y="1442"/>
                    </a:cubicBezTo>
                    <a:close/>
                  </a:path>
                </a:pathLst>
              </a:custGeom>
              <a:solidFill>
                <a:srgbClr val="F7931F"/>
              </a:solidFill>
              <a:ln w="12700">
                <a:miter lim="400000"/>
              </a:ln>
            </p:spPr>
            <p:txBody>
              <a:bodyPr wrap="square" lIns="28575" tIns="28575" rIns="28575" bIns="28575"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sz="3000">
                    <a:solidFill>
                      <a:srgbClr val="FFFFFF"/>
                    </a:solidFill>
                  </a:defRPr>
                </a:pPr>
                <a:endParaRPr kumimoji="0" sz="225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1" name="Shape">
                <a:extLst>
                  <a:ext uri="{FF2B5EF4-FFF2-40B4-BE49-F238E27FC236}">
                    <a16:creationId xmlns:a16="http://schemas.microsoft.com/office/drawing/2014/main" id="{01E1982C-2186-F844-A747-667B971031A3}"/>
                  </a:ext>
                </a:extLst>
              </p:cNvPr>
              <p:cNvSpPr/>
              <p:nvPr/>
            </p:nvSpPr>
            <p:spPr>
              <a:xfrm>
                <a:off x="6944196" y="4608055"/>
                <a:ext cx="597682" cy="1154721"/>
              </a:xfrm>
              <a:custGeom>
                <a:avLst/>
                <a:gdLst/>
                <a:ahLst/>
                <a:cxnLst>
                  <a:cxn ang="0">
                    <a:pos x="wd2" y="hd2"/>
                  </a:cxn>
                  <a:cxn ang="5400000">
                    <a:pos x="wd2" y="hd2"/>
                  </a:cxn>
                  <a:cxn ang="10800000">
                    <a:pos x="wd2" y="hd2"/>
                  </a:cxn>
                  <a:cxn ang="16200000">
                    <a:pos x="wd2" y="hd2"/>
                  </a:cxn>
                </a:cxnLst>
                <a:rect l="0" t="0" r="r" b="b"/>
                <a:pathLst>
                  <a:path w="18004" h="21294" extrusionOk="0">
                    <a:moveTo>
                      <a:pt x="8741" y="0"/>
                    </a:moveTo>
                    <a:cubicBezTo>
                      <a:pt x="7749" y="3276"/>
                      <a:pt x="6030" y="6460"/>
                      <a:pt x="4041" y="9556"/>
                    </a:cubicBezTo>
                    <a:cubicBezTo>
                      <a:pt x="2318" y="12237"/>
                      <a:pt x="-1512" y="15405"/>
                      <a:pt x="639" y="18345"/>
                    </a:cubicBezTo>
                    <a:cubicBezTo>
                      <a:pt x="1473" y="19484"/>
                      <a:pt x="2942" y="20286"/>
                      <a:pt x="4685" y="20776"/>
                    </a:cubicBezTo>
                    <a:cubicBezTo>
                      <a:pt x="7611" y="21600"/>
                      <a:pt x="11053" y="21420"/>
                      <a:pt x="13798" y="20383"/>
                    </a:cubicBezTo>
                    <a:cubicBezTo>
                      <a:pt x="14701" y="20043"/>
                      <a:pt x="15590" y="19688"/>
                      <a:pt x="16464" y="19322"/>
                    </a:cubicBezTo>
                    <a:cubicBezTo>
                      <a:pt x="20088" y="12582"/>
                      <a:pt x="17240" y="4999"/>
                      <a:pt x="8741" y="0"/>
                    </a:cubicBezTo>
                    <a:close/>
                  </a:path>
                </a:pathLst>
              </a:custGeom>
              <a:solidFill>
                <a:schemeClr val="accent5">
                  <a:lumMod val="50000"/>
                </a:schemeClr>
              </a:solidFill>
              <a:ln w="12700">
                <a:miter lim="400000"/>
              </a:ln>
            </p:spPr>
            <p:txBody>
              <a:bodyPr lIns="28575" tIns="28575" rIns="28575" bIns="2857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sz="3000">
                    <a:solidFill>
                      <a:srgbClr val="FFFFFF"/>
                    </a:solidFill>
                  </a:defRPr>
                </a:pPr>
                <a:endParaRPr kumimoji="0" sz="225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2" name="Shape">
                <a:extLst>
                  <a:ext uri="{FF2B5EF4-FFF2-40B4-BE49-F238E27FC236}">
                    <a16:creationId xmlns:a16="http://schemas.microsoft.com/office/drawing/2014/main" id="{3060693E-F414-8E4F-8635-CB7735A1AE6E}"/>
                  </a:ext>
                </a:extLst>
              </p:cNvPr>
              <p:cNvSpPr/>
              <p:nvPr/>
            </p:nvSpPr>
            <p:spPr>
              <a:xfrm>
                <a:off x="6406292" y="2603142"/>
                <a:ext cx="2003732" cy="3043508"/>
              </a:xfrm>
              <a:custGeom>
                <a:avLst/>
                <a:gdLst/>
                <a:ahLst/>
                <a:cxnLst>
                  <a:cxn ang="0">
                    <a:pos x="wd2" y="hd2"/>
                  </a:cxn>
                  <a:cxn ang="5400000">
                    <a:pos x="wd2" y="hd2"/>
                  </a:cxn>
                  <a:cxn ang="10800000">
                    <a:pos x="wd2" y="hd2"/>
                  </a:cxn>
                  <a:cxn ang="16200000">
                    <a:pos x="wd2" y="hd2"/>
                  </a:cxn>
                </a:cxnLst>
                <a:rect l="0" t="0" r="r" b="b"/>
                <a:pathLst>
                  <a:path w="19612" h="21372" extrusionOk="0">
                    <a:moveTo>
                      <a:pt x="18841" y="12998"/>
                    </a:moveTo>
                    <a:cubicBezTo>
                      <a:pt x="19645" y="10922"/>
                      <a:pt x="19801" y="8827"/>
                      <a:pt x="19397" y="6823"/>
                    </a:cubicBezTo>
                    <a:cubicBezTo>
                      <a:pt x="18829" y="4004"/>
                      <a:pt x="16251" y="1569"/>
                      <a:pt x="12556" y="529"/>
                    </a:cubicBezTo>
                    <a:cubicBezTo>
                      <a:pt x="11645" y="272"/>
                      <a:pt x="10680" y="101"/>
                      <a:pt x="9664" y="31"/>
                    </a:cubicBezTo>
                    <a:cubicBezTo>
                      <a:pt x="5888" y="-228"/>
                      <a:pt x="2365" y="1170"/>
                      <a:pt x="833" y="3689"/>
                    </a:cubicBezTo>
                    <a:cubicBezTo>
                      <a:pt x="-1799" y="8020"/>
                      <a:pt x="2244" y="11024"/>
                      <a:pt x="6822" y="13323"/>
                    </a:cubicBezTo>
                    <a:cubicBezTo>
                      <a:pt x="7244" y="13535"/>
                      <a:pt x="7633" y="13766"/>
                      <a:pt x="7994" y="14014"/>
                    </a:cubicBezTo>
                    <a:cubicBezTo>
                      <a:pt x="10755" y="15918"/>
                      <a:pt x="11680" y="18806"/>
                      <a:pt x="10503" y="21372"/>
                    </a:cubicBezTo>
                    <a:cubicBezTo>
                      <a:pt x="14428" y="19441"/>
                      <a:pt x="17465" y="16546"/>
                      <a:pt x="18841" y="12998"/>
                    </a:cubicBezTo>
                    <a:close/>
                  </a:path>
                </a:pathLst>
              </a:custGeom>
              <a:solidFill>
                <a:schemeClr val="accent5"/>
              </a:solidFill>
              <a:ln w="12700">
                <a:noFill/>
                <a:miter lim="400000"/>
              </a:ln>
            </p:spPr>
            <p:txBody>
              <a:bodyPr lIns="28575" tIns="28575" rIns="28575" bIns="2857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sz="3000">
                    <a:solidFill>
                      <a:srgbClr val="FFFFFF"/>
                    </a:solidFill>
                  </a:defRPr>
                </a:pPr>
                <a:endParaRPr kumimoji="0" sz="225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grpSp>
          <p:nvGrpSpPr>
            <p:cNvPr id="13" name="Group 12">
              <a:extLst>
                <a:ext uri="{FF2B5EF4-FFF2-40B4-BE49-F238E27FC236}">
                  <a16:creationId xmlns:a16="http://schemas.microsoft.com/office/drawing/2014/main" id="{8EDC169C-22E4-4FD0-BB3B-08B7630302F1}"/>
                </a:ext>
              </a:extLst>
            </p:cNvPr>
            <p:cNvGrpSpPr/>
            <p:nvPr/>
          </p:nvGrpSpPr>
          <p:grpSpPr>
            <a:xfrm>
              <a:off x="1079341" y="3801520"/>
              <a:ext cx="2655564" cy="2345877"/>
              <a:chOff x="3781976" y="3320337"/>
              <a:chExt cx="2770112" cy="2447066"/>
            </a:xfrm>
          </p:grpSpPr>
          <p:sp>
            <p:nvSpPr>
              <p:cNvPr id="14" name="Freeform: Shape 97">
                <a:extLst>
                  <a:ext uri="{FF2B5EF4-FFF2-40B4-BE49-F238E27FC236}">
                    <a16:creationId xmlns:a16="http://schemas.microsoft.com/office/drawing/2014/main" id="{E80FA6BA-ED0F-4E07-8F58-F3FE283CB7FB}"/>
                  </a:ext>
                </a:extLst>
              </p:cNvPr>
              <p:cNvSpPr/>
              <p:nvPr/>
            </p:nvSpPr>
            <p:spPr>
              <a:xfrm>
                <a:off x="3781976" y="3320337"/>
                <a:ext cx="2770104" cy="2447055"/>
              </a:xfrm>
              <a:custGeom>
                <a:avLst/>
                <a:gdLst>
                  <a:gd name="connsiteX0" fmla="*/ 87778 w 2770104"/>
                  <a:gd name="connsiteY0" fmla="*/ 507056 h 2447055"/>
                  <a:gd name="connsiteX1" fmla="*/ 94720 w 2770104"/>
                  <a:gd name="connsiteY1" fmla="*/ 514928 h 2447055"/>
                  <a:gd name="connsiteX2" fmla="*/ 94756 w 2770104"/>
                  <a:gd name="connsiteY2" fmla="*/ 514959 h 2447055"/>
                  <a:gd name="connsiteX3" fmla="*/ 291363 w 2770104"/>
                  <a:gd name="connsiteY3" fmla="*/ 37 h 2447055"/>
                  <a:gd name="connsiteX4" fmla="*/ 340657 w 2770104"/>
                  <a:gd name="connsiteY4" fmla="*/ 4063 h 2447055"/>
                  <a:gd name="connsiteX5" fmla="*/ 670095 w 2770104"/>
                  <a:gd name="connsiteY5" fmla="*/ 366415 h 2447055"/>
                  <a:gd name="connsiteX6" fmla="*/ 1009630 w 2770104"/>
                  <a:gd name="connsiteY6" fmla="*/ 787740 h 2447055"/>
                  <a:gd name="connsiteX7" fmla="*/ 202505 w 2770104"/>
                  <a:gd name="connsiteY7" fmla="*/ 607183 h 2447055"/>
                  <a:gd name="connsiteX8" fmla="*/ 105917 w 2770104"/>
                  <a:gd name="connsiteY8" fmla="*/ 524520 h 2447055"/>
                  <a:gd name="connsiteX9" fmla="*/ 202393 w 2770104"/>
                  <a:gd name="connsiteY9" fmla="*/ 607159 h 2447055"/>
                  <a:gd name="connsiteX10" fmla="*/ 1009517 w 2770104"/>
                  <a:gd name="connsiteY10" fmla="*/ 787785 h 2447055"/>
                  <a:gd name="connsiteX11" fmla="*/ 1158284 w 2770104"/>
                  <a:gd name="connsiteY11" fmla="*/ 744734 h 2447055"/>
                  <a:gd name="connsiteX12" fmla="*/ 2636089 w 2770104"/>
                  <a:gd name="connsiteY12" fmla="*/ 1014899 h 2447055"/>
                  <a:gd name="connsiteX13" fmla="*/ 2556308 w 2770104"/>
                  <a:gd name="connsiteY13" fmla="*/ 2053675 h 2447055"/>
                  <a:gd name="connsiteX14" fmla="*/ 2330786 w 2770104"/>
                  <a:gd name="connsiteY14" fmla="*/ 2257367 h 2447055"/>
                  <a:gd name="connsiteX15" fmla="*/ 1196200 w 2770104"/>
                  <a:gd name="connsiteY15" fmla="*/ 2327824 h 2447055"/>
                  <a:gd name="connsiteX16" fmla="*/ 502652 w 2770104"/>
                  <a:gd name="connsiteY16" fmla="*/ 1784092 h 2447055"/>
                  <a:gd name="connsiteX17" fmla="*/ 7792 w 2770104"/>
                  <a:gd name="connsiteY17" fmla="*/ 589849 h 2447055"/>
                  <a:gd name="connsiteX18" fmla="*/ 7 w 2770104"/>
                  <a:gd name="connsiteY18" fmla="*/ 407643 h 2447055"/>
                  <a:gd name="connsiteX19" fmla="*/ 0 w 2770104"/>
                  <a:gd name="connsiteY19" fmla="*/ 407635 h 2447055"/>
                  <a:gd name="connsiteX20" fmla="*/ 2 w 2770104"/>
                  <a:gd name="connsiteY20" fmla="*/ 407541 h 2447055"/>
                  <a:gd name="connsiteX21" fmla="*/ 1 w 2770104"/>
                  <a:gd name="connsiteY21" fmla="*/ 407513 h 2447055"/>
                  <a:gd name="connsiteX22" fmla="*/ 3 w 2770104"/>
                  <a:gd name="connsiteY22" fmla="*/ 407515 h 2447055"/>
                  <a:gd name="connsiteX23" fmla="*/ 2431 w 2770104"/>
                  <a:gd name="connsiteY23" fmla="*/ 302010 h 2447055"/>
                  <a:gd name="connsiteX24" fmla="*/ 155838 w 2770104"/>
                  <a:gd name="connsiteY24" fmla="*/ 40379 h 2447055"/>
                  <a:gd name="connsiteX25" fmla="*/ 291363 w 2770104"/>
                  <a:gd name="connsiteY25" fmla="*/ 37 h 2447055"/>
                  <a:gd name="connsiteX0" fmla="*/ 87778 w 2770104"/>
                  <a:gd name="connsiteY0" fmla="*/ 507056 h 2447055"/>
                  <a:gd name="connsiteX1" fmla="*/ 94720 w 2770104"/>
                  <a:gd name="connsiteY1" fmla="*/ 514928 h 2447055"/>
                  <a:gd name="connsiteX2" fmla="*/ 94756 w 2770104"/>
                  <a:gd name="connsiteY2" fmla="*/ 514959 h 2447055"/>
                  <a:gd name="connsiteX3" fmla="*/ 87778 w 2770104"/>
                  <a:gd name="connsiteY3" fmla="*/ 507056 h 2447055"/>
                  <a:gd name="connsiteX4" fmla="*/ 291363 w 2770104"/>
                  <a:gd name="connsiteY4" fmla="*/ 37 h 2447055"/>
                  <a:gd name="connsiteX5" fmla="*/ 340657 w 2770104"/>
                  <a:gd name="connsiteY5" fmla="*/ 4063 h 2447055"/>
                  <a:gd name="connsiteX6" fmla="*/ 670095 w 2770104"/>
                  <a:gd name="connsiteY6" fmla="*/ 366415 h 2447055"/>
                  <a:gd name="connsiteX7" fmla="*/ 1009630 w 2770104"/>
                  <a:gd name="connsiteY7" fmla="*/ 787740 h 2447055"/>
                  <a:gd name="connsiteX8" fmla="*/ 202505 w 2770104"/>
                  <a:gd name="connsiteY8" fmla="*/ 607183 h 2447055"/>
                  <a:gd name="connsiteX9" fmla="*/ 105917 w 2770104"/>
                  <a:gd name="connsiteY9" fmla="*/ 524520 h 2447055"/>
                  <a:gd name="connsiteX10" fmla="*/ 1009517 w 2770104"/>
                  <a:gd name="connsiteY10" fmla="*/ 787785 h 2447055"/>
                  <a:gd name="connsiteX11" fmla="*/ 1158284 w 2770104"/>
                  <a:gd name="connsiteY11" fmla="*/ 744734 h 2447055"/>
                  <a:gd name="connsiteX12" fmla="*/ 2636089 w 2770104"/>
                  <a:gd name="connsiteY12" fmla="*/ 1014899 h 2447055"/>
                  <a:gd name="connsiteX13" fmla="*/ 2556308 w 2770104"/>
                  <a:gd name="connsiteY13" fmla="*/ 2053675 h 2447055"/>
                  <a:gd name="connsiteX14" fmla="*/ 2330786 w 2770104"/>
                  <a:gd name="connsiteY14" fmla="*/ 2257367 h 2447055"/>
                  <a:gd name="connsiteX15" fmla="*/ 1196200 w 2770104"/>
                  <a:gd name="connsiteY15" fmla="*/ 2327824 h 2447055"/>
                  <a:gd name="connsiteX16" fmla="*/ 502652 w 2770104"/>
                  <a:gd name="connsiteY16" fmla="*/ 1784092 h 2447055"/>
                  <a:gd name="connsiteX17" fmla="*/ 7792 w 2770104"/>
                  <a:gd name="connsiteY17" fmla="*/ 589849 h 2447055"/>
                  <a:gd name="connsiteX18" fmla="*/ 7 w 2770104"/>
                  <a:gd name="connsiteY18" fmla="*/ 407643 h 2447055"/>
                  <a:gd name="connsiteX19" fmla="*/ 0 w 2770104"/>
                  <a:gd name="connsiteY19" fmla="*/ 407635 h 2447055"/>
                  <a:gd name="connsiteX20" fmla="*/ 2 w 2770104"/>
                  <a:gd name="connsiteY20" fmla="*/ 407541 h 2447055"/>
                  <a:gd name="connsiteX21" fmla="*/ 1 w 2770104"/>
                  <a:gd name="connsiteY21" fmla="*/ 407513 h 2447055"/>
                  <a:gd name="connsiteX22" fmla="*/ 3 w 2770104"/>
                  <a:gd name="connsiteY22" fmla="*/ 407515 h 2447055"/>
                  <a:gd name="connsiteX23" fmla="*/ 2431 w 2770104"/>
                  <a:gd name="connsiteY23" fmla="*/ 302010 h 2447055"/>
                  <a:gd name="connsiteX24" fmla="*/ 155838 w 2770104"/>
                  <a:gd name="connsiteY24" fmla="*/ 40379 h 2447055"/>
                  <a:gd name="connsiteX25" fmla="*/ 291363 w 2770104"/>
                  <a:gd name="connsiteY25" fmla="*/ 37 h 2447055"/>
                  <a:gd name="connsiteX0" fmla="*/ 87778 w 2770104"/>
                  <a:gd name="connsiteY0" fmla="*/ 507056 h 2447055"/>
                  <a:gd name="connsiteX1" fmla="*/ 94720 w 2770104"/>
                  <a:gd name="connsiteY1" fmla="*/ 514928 h 2447055"/>
                  <a:gd name="connsiteX2" fmla="*/ 94756 w 2770104"/>
                  <a:gd name="connsiteY2" fmla="*/ 514959 h 2447055"/>
                  <a:gd name="connsiteX3" fmla="*/ 87778 w 2770104"/>
                  <a:gd name="connsiteY3" fmla="*/ 507056 h 2447055"/>
                  <a:gd name="connsiteX4" fmla="*/ 291363 w 2770104"/>
                  <a:gd name="connsiteY4" fmla="*/ 37 h 2447055"/>
                  <a:gd name="connsiteX5" fmla="*/ 340657 w 2770104"/>
                  <a:gd name="connsiteY5" fmla="*/ 4063 h 2447055"/>
                  <a:gd name="connsiteX6" fmla="*/ 670095 w 2770104"/>
                  <a:gd name="connsiteY6" fmla="*/ 366415 h 2447055"/>
                  <a:gd name="connsiteX7" fmla="*/ 1009630 w 2770104"/>
                  <a:gd name="connsiteY7" fmla="*/ 787740 h 2447055"/>
                  <a:gd name="connsiteX8" fmla="*/ 105917 w 2770104"/>
                  <a:gd name="connsiteY8" fmla="*/ 524520 h 2447055"/>
                  <a:gd name="connsiteX9" fmla="*/ 1009517 w 2770104"/>
                  <a:gd name="connsiteY9" fmla="*/ 787785 h 2447055"/>
                  <a:gd name="connsiteX10" fmla="*/ 1158284 w 2770104"/>
                  <a:gd name="connsiteY10" fmla="*/ 744734 h 2447055"/>
                  <a:gd name="connsiteX11" fmla="*/ 2636089 w 2770104"/>
                  <a:gd name="connsiteY11" fmla="*/ 1014899 h 2447055"/>
                  <a:gd name="connsiteX12" fmla="*/ 2556308 w 2770104"/>
                  <a:gd name="connsiteY12" fmla="*/ 2053675 h 2447055"/>
                  <a:gd name="connsiteX13" fmla="*/ 2330786 w 2770104"/>
                  <a:gd name="connsiteY13" fmla="*/ 2257367 h 2447055"/>
                  <a:gd name="connsiteX14" fmla="*/ 1196200 w 2770104"/>
                  <a:gd name="connsiteY14" fmla="*/ 2327824 h 2447055"/>
                  <a:gd name="connsiteX15" fmla="*/ 502652 w 2770104"/>
                  <a:gd name="connsiteY15" fmla="*/ 1784092 h 2447055"/>
                  <a:gd name="connsiteX16" fmla="*/ 7792 w 2770104"/>
                  <a:gd name="connsiteY16" fmla="*/ 589849 h 2447055"/>
                  <a:gd name="connsiteX17" fmla="*/ 7 w 2770104"/>
                  <a:gd name="connsiteY17" fmla="*/ 407643 h 2447055"/>
                  <a:gd name="connsiteX18" fmla="*/ 0 w 2770104"/>
                  <a:gd name="connsiteY18" fmla="*/ 407635 h 2447055"/>
                  <a:gd name="connsiteX19" fmla="*/ 2 w 2770104"/>
                  <a:gd name="connsiteY19" fmla="*/ 407541 h 2447055"/>
                  <a:gd name="connsiteX20" fmla="*/ 1 w 2770104"/>
                  <a:gd name="connsiteY20" fmla="*/ 407513 h 2447055"/>
                  <a:gd name="connsiteX21" fmla="*/ 3 w 2770104"/>
                  <a:gd name="connsiteY21" fmla="*/ 407515 h 2447055"/>
                  <a:gd name="connsiteX22" fmla="*/ 2431 w 2770104"/>
                  <a:gd name="connsiteY22" fmla="*/ 302010 h 2447055"/>
                  <a:gd name="connsiteX23" fmla="*/ 155838 w 2770104"/>
                  <a:gd name="connsiteY23" fmla="*/ 40379 h 2447055"/>
                  <a:gd name="connsiteX24" fmla="*/ 291363 w 2770104"/>
                  <a:gd name="connsiteY24" fmla="*/ 37 h 2447055"/>
                  <a:gd name="connsiteX0" fmla="*/ 87778 w 2770104"/>
                  <a:gd name="connsiteY0" fmla="*/ 507056 h 2447055"/>
                  <a:gd name="connsiteX1" fmla="*/ 94720 w 2770104"/>
                  <a:gd name="connsiteY1" fmla="*/ 514928 h 2447055"/>
                  <a:gd name="connsiteX2" fmla="*/ 94756 w 2770104"/>
                  <a:gd name="connsiteY2" fmla="*/ 514959 h 2447055"/>
                  <a:gd name="connsiteX3" fmla="*/ 87778 w 2770104"/>
                  <a:gd name="connsiteY3" fmla="*/ 507056 h 2447055"/>
                  <a:gd name="connsiteX4" fmla="*/ 291363 w 2770104"/>
                  <a:gd name="connsiteY4" fmla="*/ 37 h 2447055"/>
                  <a:gd name="connsiteX5" fmla="*/ 340657 w 2770104"/>
                  <a:gd name="connsiteY5" fmla="*/ 4063 h 2447055"/>
                  <a:gd name="connsiteX6" fmla="*/ 670095 w 2770104"/>
                  <a:gd name="connsiteY6" fmla="*/ 366415 h 2447055"/>
                  <a:gd name="connsiteX7" fmla="*/ 1009630 w 2770104"/>
                  <a:gd name="connsiteY7" fmla="*/ 787740 h 2447055"/>
                  <a:gd name="connsiteX8" fmla="*/ 1009517 w 2770104"/>
                  <a:gd name="connsiteY8" fmla="*/ 787785 h 2447055"/>
                  <a:gd name="connsiteX9" fmla="*/ 1158284 w 2770104"/>
                  <a:gd name="connsiteY9" fmla="*/ 744734 h 2447055"/>
                  <a:gd name="connsiteX10" fmla="*/ 2636089 w 2770104"/>
                  <a:gd name="connsiteY10" fmla="*/ 1014899 h 2447055"/>
                  <a:gd name="connsiteX11" fmla="*/ 2556308 w 2770104"/>
                  <a:gd name="connsiteY11" fmla="*/ 2053675 h 2447055"/>
                  <a:gd name="connsiteX12" fmla="*/ 2330786 w 2770104"/>
                  <a:gd name="connsiteY12" fmla="*/ 2257367 h 2447055"/>
                  <a:gd name="connsiteX13" fmla="*/ 1196200 w 2770104"/>
                  <a:gd name="connsiteY13" fmla="*/ 2327824 h 2447055"/>
                  <a:gd name="connsiteX14" fmla="*/ 502652 w 2770104"/>
                  <a:gd name="connsiteY14" fmla="*/ 1784092 h 2447055"/>
                  <a:gd name="connsiteX15" fmla="*/ 7792 w 2770104"/>
                  <a:gd name="connsiteY15" fmla="*/ 589849 h 2447055"/>
                  <a:gd name="connsiteX16" fmla="*/ 7 w 2770104"/>
                  <a:gd name="connsiteY16" fmla="*/ 407643 h 2447055"/>
                  <a:gd name="connsiteX17" fmla="*/ 0 w 2770104"/>
                  <a:gd name="connsiteY17" fmla="*/ 407635 h 2447055"/>
                  <a:gd name="connsiteX18" fmla="*/ 2 w 2770104"/>
                  <a:gd name="connsiteY18" fmla="*/ 407541 h 2447055"/>
                  <a:gd name="connsiteX19" fmla="*/ 1 w 2770104"/>
                  <a:gd name="connsiteY19" fmla="*/ 407513 h 2447055"/>
                  <a:gd name="connsiteX20" fmla="*/ 3 w 2770104"/>
                  <a:gd name="connsiteY20" fmla="*/ 407515 h 2447055"/>
                  <a:gd name="connsiteX21" fmla="*/ 2431 w 2770104"/>
                  <a:gd name="connsiteY21" fmla="*/ 302010 h 2447055"/>
                  <a:gd name="connsiteX22" fmla="*/ 155838 w 2770104"/>
                  <a:gd name="connsiteY22" fmla="*/ 40379 h 2447055"/>
                  <a:gd name="connsiteX23" fmla="*/ 291363 w 2770104"/>
                  <a:gd name="connsiteY23" fmla="*/ 37 h 2447055"/>
                  <a:gd name="connsiteX0" fmla="*/ 94756 w 2770104"/>
                  <a:gd name="connsiteY0" fmla="*/ 514959 h 2447055"/>
                  <a:gd name="connsiteX1" fmla="*/ 94720 w 2770104"/>
                  <a:gd name="connsiteY1" fmla="*/ 514928 h 2447055"/>
                  <a:gd name="connsiteX2" fmla="*/ 94756 w 2770104"/>
                  <a:gd name="connsiteY2" fmla="*/ 514959 h 2447055"/>
                  <a:gd name="connsiteX3" fmla="*/ 291363 w 2770104"/>
                  <a:gd name="connsiteY3" fmla="*/ 37 h 2447055"/>
                  <a:gd name="connsiteX4" fmla="*/ 340657 w 2770104"/>
                  <a:gd name="connsiteY4" fmla="*/ 4063 h 2447055"/>
                  <a:gd name="connsiteX5" fmla="*/ 670095 w 2770104"/>
                  <a:gd name="connsiteY5" fmla="*/ 366415 h 2447055"/>
                  <a:gd name="connsiteX6" fmla="*/ 1009630 w 2770104"/>
                  <a:gd name="connsiteY6" fmla="*/ 787740 h 2447055"/>
                  <a:gd name="connsiteX7" fmla="*/ 1009517 w 2770104"/>
                  <a:gd name="connsiteY7" fmla="*/ 787785 h 2447055"/>
                  <a:gd name="connsiteX8" fmla="*/ 1158284 w 2770104"/>
                  <a:gd name="connsiteY8" fmla="*/ 744734 h 2447055"/>
                  <a:gd name="connsiteX9" fmla="*/ 2636089 w 2770104"/>
                  <a:gd name="connsiteY9" fmla="*/ 1014899 h 2447055"/>
                  <a:gd name="connsiteX10" fmla="*/ 2556308 w 2770104"/>
                  <a:gd name="connsiteY10" fmla="*/ 2053675 h 2447055"/>
                  <a:gd name="connsiteX11" fmla="*/ 2330786 w 2770104"/>
                  <a:gd name="connsiteY11" fmla="*/ 2257367 h 2447055"/>
                  <a:gd name="connsiteX12" fmla="*/ 1196200 w 2770104"/>
                  <a:gd name="connsiteY12" fmla="*/ 2327824 h 2447055"/>
                  <a:gd name="connsiteX13" fmla="*/ 502652 w 2770104"/>
                  <a:gd name="connsiteY13" fmla="*/ 1784092 h 2447055"/>
                  <a:gd name="connsiteX14" fmla="*/ 7792 w 2770104"/>
                  <a:gd name="connsiteY14" fmla="*/ 589849 h 2447055"/>
                  <a:gd name="connsiteX15" fmla="*/ 7 w 2770104"/>
                  <a:gd name="connsiteY15" fmla="*/ 407643 h 2447055"/>
                  <a:gd name="connsiteX16" fmla="*/ 0 w 2770104"/>
                  <a:gd name="connsiteY16" fmla="*/ 407635 h 2447055"/>
                  <a:gd name="connsiteX17" fmla="*/ 2 w 2770104"/>
                  <a:gd name="connsiteY17" fmla="*/ 407541 h 2447055"/>
                  <a:gd name="connsiteX18" fmla="*/ 1 w 2770104"/>
                  <a:gd name="connsiteY18" fmla="*/ 407513 h 2447055"/>
                  <a:gd name="connsiteX19" fmla="*/ 3 w 2770104"/>
                  <a:gd name="connsiteY19" fmla="*/ 407515 h 2447055"/>
                  <a:gd name="connsiteX20" fmla="*/ 2431 w 2770104"/>
                  <a:gd name="connsiteY20" fmla="*/ 302010 h 2447055"/>
                  <a:gd name="connsiteX21" fmla="*/ 155838 w 2770104"/>
                  <a:gd name="connsiteY21" fmla="*/ 40379 h 2447055"/>
                  <a:gd name="connsiteX22" fmla="*/ 291363 w 2770104"/>
                  <a:gd name="connsiteY22" fmla="*/ 37 h 2447055"/>
                  <a:gd name="connsiteX0" fmla="*/ 291363 w 2770104"/>
                  <a:gd name="connsiteY0" fmla="*/ 37 h 2447055"/>
                  <a:gd name="connsiteX1" fmla="*/ 340657 w 2770104"/>
                  <a:gd name="connsiteY1" fmla="*/ 4063 h 2447055"/>
                  <a:gd name="connsiteX2" fmla="*/ 670095 w 2770104"/>
                  <a:gd name="connsiteY2" fmla="*/ 366415 h 2447055"/>
                  <a:gd name="connsiteX3" fmla="*/ 1009630 w 2770104"/>
                  <a:gd name="connsiteY3" fmla="*/ 787740 h 2447055"/>
                  <a:gd name="connsiteX4" fmla="*/ 1009517 w 2770104"/>
                  <a:gd name="connsiteY4" fmla="*/ 787785 h 2447055"/>
                  <a:gd name="connsiteX5" fmla="*/ 1158284 w 2770104"/>
                  <a:gd name="connsiteY5" fmla="*/ 744734 h 2447055"/>
                  <a:gd name="connsiteX6" fmla="*/ 2636089 w 2770104"/>
                  <a:gd name="connsiteY6" fmla="*/ 1014899 h 2447055"/>
                  <a:gd name="connsiteX7" fmla="*/ 2556308 w 2770104"/>
                  <a:gd name="connsiteY7" fmla="*/ 2053675 h 2447055"/>
                  <a:gd name="connsiteX8" fmla="*/ 2330786 w 2770104"/>
                  <a:gd name="connsiteY8" fmla="*/ 2257367 h 2447055"/>
                  <a:gd name="connsiteX9" fmla="*/ 1196200 w 2770104"/>
                  <a:gd name="connsiteY9" fmla="*/ 2327824 h 2447055"/>
                  <a:gd name="connsiteX10" fmla="*/ 502652 w 2770104"/>
                  <a:gd name="connsiteY10" fmla="*/ 1784092 h 2447055"/>
                  <a:gd name="connsiteX11" fmla="*/ 7792 w 2770104"/>
                  <a:gd name="connsiteY11" fmla="*/ 589849 h 2447055"/>
                  <a:gd name="connsiteX12" fmla="*/ 7 w 2770104"/>
                  <a:gd name="connsiteY12" fmla="*/ 407643 h 2447055"/>
                  <a:gd name="connsiteX13" fmla="*/ 0 w 2770104"/>
                  <a:gd name="connsiteY13" fmla="*/ 407635 h 2447055"/>
                  <a:gd name="connsiteX14" fmla="*/ 2 w 2770104"/>
                  <a:gd name="connsiteY14" fmla="*/ 407541 h 2447055"/>
                  <a:gd name="connsiteX15" fmla="*/ 1 w 2770104"/>
                  <a:gd name="connsiteY15" fmla="*/ 407513 h 2447055"/>
                  <a:gd name="connsiteX16" fmla="*/ 3 w 2770104"/>
                  <a:gd name="connsiteY16" fmla="*/ 407515 h 2447055"/>
                  <a:gd name="connsiteX17" fmla="*/ 2431 w 2770104"/>
                  <a:gd name="connsiteY17" fmla="*/ 302010 h 2447055"/>
                  <a:gd name="connsiteX18" fmla="*/ 155838 w 2770104"/>
                  <a:gd name="connsiteY18" fmla="*/ 40379 h 2447055"/>
                  <a:gd name="connsiteX19" fmla="*/ 291363 w 2770104"/>
                  <a:gd name="connsiteY19" fmla="*/ 37 h 2447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770104" h="2447055">
                    <a:moveTo>
                      <a:pt x="291363" y="37"/>
                    </a:moveTo>
                    <a:cubicBezTo>
                      <a:pt x="307534" y="-243"/>
                      <a:pt x="323993" y="1044"/>
                      <a:pt x="340657" y="4063"/>
                    </a:cubicBezTo>
                    <a:cubicBezTo>
                      <a:pt x="512481" y="35191"/>
                      <a:pt x="582407" y="237119"/>
                      <a:pt x="670095" y="366415"/>
                    </a:cubicBezTo>
                    <a:cubicBezTo>
                      <a:pt x="771479" y="515692"/>
                      <a:pt x="881697" y="660147"/>
                      <a:pt x="1009630" y="787740"/>
                    </a:cubicBezTo>
                    <a:cubicBezTo>
                      <a:pt x="1066200" y="857968"/>
                      <a:pt x="984741" y="794953"/>
                      <a:pt x="1009517" y="787785"/>
                    </a:cubicBezTo>
                    <a:cubicBezTo>
                      <a:pt x="1034293" y="780617"/>
                      <a:pt x="1109046" y="763198"/>
                      <a:pt x="1158284" y="744734"/>
                    </a:cubicBezTo>
                    <a:cubicBezTo>
                      <a:pt x="1692796" y="543665"/>
                      <a:pt x="2279046" y="444539"/>
                      <a:pt x="2636089" y="1014899"/>
                    </a:cubicBezTo>
                    <a:cubicBezTo>
                      <a:pt x="2843706" y="1346580"/>
                      <a:pt x="2804737" y="1756201"/>
                      <a:pt x="2556308" y="2053675"/>
                    </a:cubicBezTo>
                    <a:cubicBezTo>
                      <a:pt x="2489560" y="2133655"/>
                      <a:pt x="2413332" y="2201294"/>
                      <a:pt x="2330786" y="2257367"/>
                    </a:cubicBezTo>
                    <a:cubicBezTo>
                      <a:pt x="1995071" y="2485259"/>
                      <a:pt x="1560353" y="2506639"/>
                      <a:pt x="1196200" y="2327824"/>
                    </a:cubicBezTo>
                    <a:cubicBezTo>
                      <a:pt x="937371" y="2200710"/>
                      <a:pt x="700264" y="2018981"/>
                      <a:pt x="502652" y="1784092"/>
                    </a:cubicBezTo>
                    <a:cubicBezTo>
                      <a:pt x="207289" y="1432902"/>
                      <a:pt x="44070" y="1014747"/>
                      <a:pt x="7792" y="589849"/>
                    </a:cubicBezTo>
                    <a:lnTo>
                      <a:pt x="7" y="407643"/>
                    </a:lnTo>
                    <a:cubicBezTo>
                      <a:pt x="5" y="407640"/>
                      <a:pt x="2" y="407638"/>
                      <a:pt x="0" y="407635"/>
                    </a:cubicBezTo>
                    <a:cubicBezTo>
                      <a:pt x="1" y="407604"/>
                      <a:pt x="1" y="407572"/>
                      <a:pt x="2" y="407541"/>
                    </a:cubicBezTo>
                    <a:cubicBezTo>
                      <a:pt x="2" y="407532"/>
                      <a:pt x="1" y="407522"/>
                      <a:pt x="1" y="407513"/>
                    </a:cubicBezTo>
                    <a:lnTo>
                      <a:pt x="3" y="407515"/>
                    </a:lnTo>
                    <a:cubicBezTo>
                      <a:pt x="812" y="372347"/>
                      <a:pt x="1622" y="337178"/>
                      <a:pt x="2431" y="302010"/>
                    </a:cubicBezTo>
                    <a:cubicBezTo>
                      <a:pt x="7666" y="195250"/>
                      <a:pt x="64037" y="95340"/>
                      <a:pt x="155838" y="40379"/>
                    </a:cubicBezTo>
                    <a:cubicBezTo>
                      <a:pt x="196925" y="15817"/>
                      <a:pt x="242849" y="876"/>
                      <a:pt x="291363" y="37"/>
                    </a:cubicBezTo>
                    <a:close/>
                  </a:path>
                </a:pathLst>
              </a:custGeom>
              <a:solidFill>
                <a:srgbClr val="4CC1EF"/>
              </a:solidFill>
              <a:ln w="12700">
                <a:miter lim="400000"/>
              </a:ln>
            </p:spPr>
            <p:txBody>
              <a:bodyPr wrap="square" lIns="28575" tIns="28575" rIns="28575" bIns="28575"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sz="3000">
                    <a:solidFill>
                      <a:srgbClr val="FFFFFF"/>
                    </a:solidFill>
                  </a:defRPr>
                </a:pPr>
                <a:endParaRPr kumimoji="0" sz="225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5" name="Shape">
                <a:extLst>
                  <a:ext uri="{FF2B5EF4-FFF2-40B4-BE49-F238E27FC236}">
                    <a16:creationId xmlns:a16="http://schemas.microsoft.com/office/drawing/2014/main" id="{873A038F-C5D3-4A43-9B46-CA9DDF824C0C}"/>
                  </a:ext>
                </a:extLst>
              </p:cNvPr>
              <p:cNvSpPr/>
              <p:nvPr/>
            </p:nvSpPr>
            <p:spPr>
              <a:xfrm>
                <a:off x="3781976" y="3320347"/>
                <a:ext cx="1009630" cy="808563"/>
              </a:xfrm>
              <a:custGeom>
                <a:avLst/>
                <a:gdLst/>
                <a:ahLst/>
                <a:cxnLst>
                  <a:cxn ang="0">
                    <a:pos x="wd2" y="hd2"/>
                  </a:cxn>
                  <a:cxn ang="5400000">
                    <a:pos x="wd2" y="hd2"/>
                  </a:cxn>
                  <a:cxn ang="10800000">
                    <a:pos x="wd2" y="hd2"/>
                  </a:cxn>
                  <a:cxn ang="16200000">
                    <a:pos x="wd2" y="hd2"/>
                  </a:cxn>
                </a:cxnLst>
                <a:rect l="0" t="0" r="r" b="b"/>
                <a:pathLst>
                  <a:path w="21600" h="19949" extrusionOk="0">
                    <a:moveTo>
                      <a:pt x="21600" y="19435"/>
                    </a:moveTo>
                    <a:cubicBezTo>
                      <a:pt x="18863" y="16287"/>
                      <a:pt x="16505" y="12723"/>
                      <a:pt x="14336" y="9040"/>
                    </a:cubicBezTo>
                    <a:cubicBezTo>
                      <a:pt x="12460" y="5850"/>
                      <a:pt x="10964" y="868"/>
                      <a:pt x="7288" y="100"/>
                    </a:cubicBezTo>
                    <a:cubicBezTo>
                      <a:pt x="5862" y="-198"/>
                      <a:pt x="4506" y="188"/>
                      <a:pt x="3334" y="996"/>
                    </a:cubicBezTo>
                    <a:cubicBezTo>
                      <a:pt x="1370" y="2352"/>
                      <a:pt x="164" y="4817"/>
                      <a:pt x="52" y="7451"/>
                    </a:cubicBezTo>
                    <a:cubicBezTo>
                      <a:pt x="17" y="8320"/>
                      <a:pt x="0" y="9188"/>
                      <a:pt x="0" y="10057"/>
                    </a:cubicBezTo>
                    <a:cubicBezTo>
                      <a:pt x="5001" y="17598"/>
                      <a:pt x="13405" y="21402"/>
                      <a:pt x="21600" y="19435"/>
                    </a:cubicBezTo>
                    <a:close/>
                  </a:path>
                </a:pathLst>
              </a:custGeom>
              <a:solidFill>
                <a:schemeClr val="bg2">
                  <a:lumMod val="75000"/>
                </a:schemeClr>
              </a:solidFill>
              <a:ln w="12700">
                <a:miter lim="400000"/>
              </a:ln>
            </p:spPr>
            <p:txBody>
              <a:bodyPr lIns="28575" tIns="28575" rIns="28575" bIns="2857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sz="3000">
                    <a:solidFill>
                      <a:srgbClr val="FFFFFF"/>
                    </a:solidFill>
                  </a:defRPr>
                </a:pPr>
                <a:endParaRPr kumimoji="0" sz="225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6" name="Shape">
                <a:extLst>
                  <a:ext uri="{FF2B5EF4-FFF2-40B4-BE49-F238E27FC236}">
                    <a16:creationId xmlns:a16="http://schemas.microsoft.com/office/drawing/2014/main" id="{CA76515F-C1DA-724C-BBE6-C8FF28B5D033}"/>
                  </a:ext>
                </a:extLst>
              </p:cNvPr>
              <p:cNvSpPr/>
              <p:nvPr/>
            </p:nvSpPr>
            <p:spPr>
              <a:xfrm>
                <a:off x="3781977" y="3727850"/>
                <a:ext cx="2770111" cy="2039553"/>
              </a:xfrm>
              <a:custGeom>
                <a:avLst/>
                <a:gdLst/>
                <a:ahLst/>
                <a:cxnLst>
                  <a:cxn ang="0">
                    <a:pos x="wd2" y="hd2"/>
                  </a:cxn>
                  <a:cxn ang="5400000">
                    <a:pos x="wd2" y="hd2"/>
                  </a:cxn>
                  <a:cxn ang="10800000">
                    <a:pos x="wd2" y="hd2"/>
                  </a:cxn>
                  <a:cxn ang="16200000">
                    <a:pos x="wd2" y="hd2"/>
                  </a:cxn>
                </a:cxnLst>
                <a:rect l="0" t="0" r="r" b="b"/>
                <a:pathLst>
                  <a:path w="21041" h="20987" extrusionOk="0">
                    <a:moveTo>
                      <a:pt x="3818" y="14165"/>
                    </a:moveTo>
                    <a:cubicBezTo>
                      <a:pt x="5319" y="16582"/>
                      <a:pt x="7120" y="18452"/>
                      <a:pt x="9086" y="19760"/>
                    </a:cubicBezTo>
                    <a:cubicBezTo>
                      <a:pt x="11852" y="21600"/>
                      <a:pt x="15154" y="21380"/>
                      <a:pt x="17704" y="19035"/>
                    </a:cubicBezTo>
                    <a:cubicBezTo>
                      <a:pt x="18331" y="18458"/>
                      <a:pt x="18910" y="17762"/>
                      <a:pt x="19417" y="16939"/>
                    </a:cubicBezTo>
                    <a:cubicBezTo>
                      <a:pt x="21304" y="13878"/>
                      <a:pt x="21600" y="9663"/>
                      <a:pt x="20023" y="6250"/>
                    </a:cubicBezTo>
                    <a:cubicBezTo>
                      <a:pt x="17311" y="381"/>
                      <a:pt x="12858" y="1401"/>
                      <a:pt x="8798" y="3470"/>
                    </a:cubicBezTo>
                    <a:cubicBezTo>
                      <a:pt x="8424" y="3660"/>
                      <a:pt x="8046" y="3807"/>
                      <a:pt x="7668" y="3913"/>
                    </a:cubicBezTo>
                    <a:cubicBezTo>
                      <a:pt x="4758" y="4733"/>
                      <a:pt x="1774" y="3147"/>
                      <a:pt x="0" y="0"/>
                    </a:cubicBezTo>
                    <a:cubicBezTo>
                      <a:pt x="1" y="5005"/>
                      <a:pt x="1254" y="10035"/>
                      <a:pt x="3818" y="14165"/>
                    </a:cubicBezTo>
                    <a:close/>
                  </a:path>
                </a:pathLst>
              </a:custGeom>
              <a:solidFill>
                <a:schemeClr val="bg2">
                  <a:lumMod val="90000"/>
                </a:schemeClr>
              </a:solidFill>
              <a:ln w="12700">
                <a:miter lim="400000"/>
              </a:ln>
            </p:spPr>
            <p:txBody>
              <a:bodyPr lIns="28575" tIns="28575" rIns="28575" bIns="2857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sz="3000">
                    <a:solidFill>
                      <a:srgbClr val="FFFFFF"/>
                    </a:solidFill>
                  </a:defRPr>
                </a:pPr>
                <a:endParaRPr kumimoji="0" sz="225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grpSp>
      <p:sp>
        <p:nvSpPr>
          <p:cNvPr id="18" name="Oval 17"/>
          <p:cNvSpPr/>
          <p:nvPr/>
        </p:nvSpPr>
        <p:spPr>
          <a:xfrm>
            <a:off x="4555840" y="1446062"/>
            <a:ext cx="235897" cy="262209"/>
          </a:xfrm>
          <a:prstGeom prst="ellipse">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Elbow Connector 19"/>
          <p:cNvCxnSpPr>
            <a:stCxn id="18" idx="2"/>
            <a:endCxn id="10" idx="3"/>
          </p:cNvCxnSpPr>
          <p:nvPr/>
        </p:nvCxnSpPr>
        <p:spPr>
          <a:xfrm rot="10800000" flipV="1">
            <a:off x="3397264" y="1577166"/>
            <a:ext cx="1158577" cy="2310089"/>
          </a:xfrm>
          <a:prstGeom prst="bentConnector3">
            <a:avLst/>
          </a:prstGeom>
          <a:ln>
            <a:solidFill>
              <a:srgbClr val="4472C4"/>
            </a:solidFill>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5059754" y="1315556"/>
            <a:ext cx="3782689" cy="523220"/>
          </a:xfrm>
          <a:prstGeom prst="rect">
            <a:avLst/>
          </a:prstGeom>
          <a:noFill/>
        </p:spPr>
        <p:txBody>
          <a:bodyPr wrap="square" rtlCol="0">
            <a:spAutoFit/>
          </a:bodyPr>
          <a:lstStyle/>
          <a:p>
            <a:pPr algn="ctr"/>
            <a:r>
              <a:rPr lang="en-US" sz="2800" b="1" kern="0" spc="120" dirty="0"/>
              <a:t>Structural VAR Model</a:t>
            </a:r>
          </a:p>
        </p:txBody>
      </p:sp>
      <p:sp>
        <p:nvSpPr>
          <p:cNvPr id="23" name="TextBox 22"/>
          <p:cNvSpPr txBox="1"/>
          <p:nvPr/>
        </p:nvSpPr>
        <p:spPr>
          <a:xfrm>
            <a:off x="5059753" y="1996973"/>
            <a:ext cx="6739897" cy="923330"/>
          </a:xfrm>
          <a:prstGeom prst="rect">
            <a:avLst/>
          </a:prstGeom>
          <a:noFill/>
          <a:ln w="19050">
            <a:solidFill>
              <a:schemeClr val="tx1"/>
            </a:solidFill>
          </a:ln>
        </p:spPr>
        <p:txBody>
          <a:bodyPr wrap="square" rtlCol="0">
            <a:spAutoFit/>
          </a:bodyPr>
          <a:lstStyle/>
          <a:p>
            <a:pPr algn="ctr"/>
            <a:r>
              <a:rPr lang="en-US" dirty="0"/>
              <a:t>We experimented with different order VAR to identify interdependence among different meter reading for each building at different lags. Lags 1, 2 and 671 turned out to be most significant.</a:t>
            </a:r>
          </a:p>
        </p:txBody>
      </p:sp>
      <p:pic>
        <p:nvPicPr>
          <p:cNvPr id="1028" name="Picture 4" descr="Image result for Structural var model equations"/>
          <p:cNvPicPr>
            <a:picLocks noChangeAspect="1" noChangeArrowheads="1"/>
          </p:cNvPicPr>
          <p:nvPr/>
        </p:nvPicPr>
        <p:blipFill rotWithShape="1">
          <a:blip r:embed="rId2">
            <a:extLst>
              <a:ext uri="{28A0092B-C50C-407E-A947-70E740481C1C}">
                <a14:useLocalDpi xmlns:a14="http://schemas.microsoft.com/office/drawing/2010/main" val="0"/>
              </a:ext>
            </a:extLst>
          </a:blip>
          <a:srcRect t="17411" b="28404"/>
          <a:stretch/>
        </p:blipFill>
        <p:spPr bwMode="auto">
          <a:xfrm>
            <a:off x="4791737" y="3701712"/>
            <a:ext cx="5986510" cy="243281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p:cNvSpPr txBox="1"/>
          <p:nvPr/>
        </p:nvSpPr>
        <p:spPr>
          <a:xfrm>
            <a:off x="4052512" y="3332379"/>
            <a:ext cx="4534961" cy="369332"/>
          </a:xfrm>
          <a:prstGeom prst="rect">
            <a:avLst/>
          </a:prstGeom>
          <a:noFill/>
        </p:spPr>
        <p:txBody>
          <a:bodyPr wrap="square" rtlCol="0">
            <a:spAutoFit/>
          </a:bodyPr>
          <a:lstStyle/>
          <a:p>
            <a:pPr algn="ctr"/>
            <a:r>
              <a:rPr lang="en-US" b="1" kern="0" spc="120" dirty="0"/>
              <a:t>Example 1</a:t>
            </a:r>
            <a:r>
              <a:rPr lang="en-US" b="1" kern="0" spc="120" baseline="30000" dirty="0"/>
              <a:t>st</a:t>
            </a:r>
            <a:r>
              <a:rPr lang="en-US" b="1" kern="0" spc="120" dirty="0"/>
              <a:t> Order VAR</a:t>
            </a:r>
          </a:p>
        </p:txBody>
      </p:sp>
    </p:spTree>
    <p:extLst>
      <p:ext uri="{BB962C8B-B14F-4D97-AF65-F5344CB8AC3E}">
        <p14:creationId xmlns:p14="http://schemas.microsoft.com/office/powerpoint/2010/main" val="11573392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68300" y="236712"/>
            <a:ext cx="11988637" cy="769441"/>
          </a:xfrm>
          <a:prstGeom prst="rect">
            <a:avLst/>
          </a:prstGeom>
          <a:noFill/>
        </p:spPr>
        <p:txBody>
          <a:bodyPr wrap="square" rtlCol="0">
            <a:spAutoFit/>
          </a:bodyPr>
          <a:lstStyle/>
          <a:p>
            <a:r>
              <a:rPr lang="en-US" sz="4400" b="1" dirty="0">
                <a:latin typeface="Raleway" panose="020B0503030101060003" pitchFamily="34" charset="0"/>
              </a:rPr>
              <a:t>ACF Shuffling to Identify Periodicity</a:t>
            </a:r>
          </a:p>
        </p:txBody>
      </p:sp>
      <p:sp>
        <p:nvSpPr>
          <p:cNvPr id="3" name="Rectangle 2"/>
          <p:cNvSpPr/>
          <p:nvPr/>
        </p:nvSpPr>
        <p:spPr>
          <a:xfrm>
            <a:off x="0" y="168646"/>
            <a:ext cx="327804" cy="863270"/>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cxnSp>
        <p:nvCxnSpPr>
          <p:cNvPr id="4" name="Straight Connector 3"/>
          <p:cNvCxnSpPr/>
          <p:nvPr/>
        </p:nvCxnSpPr>
        <p:spPr>
          <a:xfrm>
            <a:off x="0" y="1031916"/>
            <a:ext cx="12192000" cy="0"/>
          </a:xfrm>
          <a:prstGeom prst="line">
            <a:avLst/>
          </a:prstGeom>
          <a:ln w="28575">
            <a:solidFill>
              <a:srgbClr val="4CC1EF"/>
            </a:solidFill>
          </a:ln>
        </p:spPr>
        <p:style>
          <a:lnRef idx="1">
            <a:schemeClr val="accent1"/>
          </a:lnRef>
          <a:fillRef idx="0">
            <a:schemeClr val="accent1"/>
          </a:fillRef>
          <a:effectRef idx="0">
            <a:schemeClr val="accent1"/>
          </a:effectRef>
          <a:fontRef idx="minor">
            <a:schemeClr val="tx1"/>
          </a:fontRef>
        </p:style>
      </p:cxnSp>
      <p:grpSp>
        <p:nvGrpSpPr>
          <p:cNvPr id="5" name="Group 4"/>
          <p:cNvGrpSpPr/>
          <p:nvPr/>
        </p:nvGrpSpPr>
        <p:grpSpPr>
          <a:xfrm>
            <a:off x="327804" y="2480553"/>
            <a:ext cx="3084097" cy="2752444"/>
            <a:chOff x="1079341" y="1848272"/>
            <a:chExt cx="4436672" cy="4299125"/>
          </a:xfrm>
        </p:grpSpPr>
        <p:grpSp>
          <p:nvGrpSpPr>
            <p:cNvPr id="6" name="Group 5">
              <a:extLst>
                <a:ext uri="{FF2B5EF4-FFF2-40B4-BE49-F238E27FC236}">
                  <a16:creationId xmlns:a16="http://schemas.microsoft.com/office/drawing/2014/main" id="{49D7247B-D7C4-4816-A5FB-8EE63289F9EB}"/>
                </a:ext>
              </a:extLst>
            </p:cNvPr>
            <p:cNvGrpSpPr/>
            <p:nvPr/>
          </p:nvGrpSpPr>
          <p:grpSpPr>
            <a:xfrm>
              <a:off x="1813766" y="1848272"/>
              <a:ext cx="2956278" cy="2086625"/>
              <a:chOff x="4548080" y="1282836"/>
              <a:chExt cx="3083797" cy="2176632"/>
            </a:xfrm>
          </p:grpSpPr>
          <p:sp>
            <p:nvSpPr>
              <p:cNvPr id="15" name="Freeform: Shape 93">
                <a:extLst>
                  <a:ext uri="{FF2B5EF4-FFF2-40B4-BE49-F238E27FC236}">
                    <a16:creationId xmlns:a16="http://schemas.microsoft.com/office/drawing/2014/main" id="{4745FADD-2416-41EE-ABFD-4AFC260063D1}"/>
                  </a:ext>
                </a:extLst>
              </p:cNvPr>
              <p:cNvSpPr/>
              <p:nvPr/>
            </p:nvSpPr>
            <p:spPr>
              <a:xfrm>
                <a:off x="4548123" y="1282848"/>
                <a:ext cx="3083754" cy="2176598"/>
              </a:xfrm>
              <a:custGeom>
                <a:avLst/>
                <a:gdLst>
                  <a:gd name="connsiteX0" fmla="*/ 1669607 w 3083754"/>
                  <a:gd name="connsiteY0" fmla="*/ 1159 h 2176598"/>
                  <a:gd name="connsiteX1" fmla="*/ 2727852 w 3083754"/>
                  <a:gd name="connsiteY1" fmla="*/ 322605 h 2176598"/>
                  <a:gd name="connsiteX2" fmla="*/ 2876598 w 3083754"/>
                  <a:gd name="connsiteY2" fmla="*/ 424187 h 2176598"/>
                  <a:gd name="connsiteX3" fmla="*/ 2881520 w 3083754"/>
                  <a:gd name="connsiteY3" fmla="*/ 423790 h 2176598"/>
                  <a:gd name="connsiteX4" fmla="*/ 2964439 w 3083754"/>
                  <a:gd name="connsiteY4" fmla="*/ 488981 h 2176598"/>
                  <a:gd name="connsiteX5" fmla="*/ 3082175 w 3083754"/>
                  <a:gd name="connsiteY5" fmla="*/ 768543 h 2176598"/>
                  <a:gd name="connsiteX6" fmla="*/ 3000657 w 3083754"/>
                  <a:gd name="connsiteY6" fmla="*/ 938222 h 2176598"/>
                  <a:gd name="connsiteX7" fmla="*/ 2513109 w 3083754"/>
                  <a:gd name="connsiteY7" fmla="*/ 985026 h 2176598"/>
                  <a:gd name="connsiteX8" fmla="*/ 1972270 w 3083754"/>
                  <a:gd name="connsiteY8" fmla="*/ 1004410 h 2176598"/>
                  <a:gd name="connsiteX9" fmla="*/ 2231272 w 3083754"/>
                  <a:gd name="connsiteY9" fmla="*/ 665920 h 2176598"/>
                  <a:gd name="connsiteX10" fmla="*/ 2343753 w 3083754"/>
                  <a:gd name="connsiteY10" fmla="*/ 583291 h 2176598"/>
                  <a:gd name="connsiteX11" fmla="*/ 2341803 w 3083754"/>
                  <a:gd name="connsiteY11" fmla="*/ 584345 h 2176598"/>
                  <a:gd name="connsiteX12" fmla="*/ 1969432 w 3083754"/>
                  <a:gd name="connsiteY12" fmla="*/ 1006105 h 2176598"/>
                  <a:gd name="connsiteX13" fmla="*/ 1914728 w 3083754"/>
                  <a:gd name="connsiteY13" fmla="*/ 1150984 h 2176598"/>
                  <a:gd name="connsiteX14" fmla="*/ 813445 w 3083754"/>
                  <a:gd name="connsiteY14" fmla="*/ 2172549 h 2176598"/>
                  <a:gd name="connsiteX15" fmla="*/ 29444 w 3083754"/>
                  <a:gd name="connsiteY15" fmla="*/ 1486461 h 2176598"/>
                  <a:gd name="connsiteX16" fmla="*/ 1158 w 3083754"/>
                  <a:gd name="connsiteY16" fmla="*/ 1183760 h 2176598"/>
                  <a:gd name="connsiteX17" fmla="*/ 624383 w 3083754"/>
                  <a:gd name="connsiteY17" fmla="*/ 233173 h 2176598"/>
                  <a:gd name="connsiteX18" fmla="*/ 1474962 w 3083754"/>
                  <a:gd name="connsiteY18" fmla="*/ 3537 h 2176598"/>
                  <a:gd name="connsiteX19" fmla="*/ 1669607 w 3083754"/>
                  <a:gd name="connsiteY19" fmla="*/ 1159 h 2176598"/>
                  <a:gd name="connsiteX0" fmla="*/ 1669607 w 3083754"/>
                  <a:gd name="connsiteY0" fmla="*/ 1159 h 2176598"/>
                  <a:gd name="connsiteX1" fmla="*/ 2727852 w 3083754"/>
                  <a:gd name="connsiteY1" fmla="*/ 322605 h 2176598"/>
                  <a:gd name="connsiteX2" fmla="*/ 2876598 w 3083754"/>
                  <a:gd name="connsiteY2" fmla="*/ 424187 h 2176598"/>
                  <a:gd name="connsiteX3" fmla="*/ 2881520 w 3083754"/>
                  <a:gd name="connsiteY3" fmla="*/ 423790 h 2176598"/>
                  <a:gd name="connsiteX4" fmla="*/ 2964439 w 3083754"/>
                  <a:gd name="connsiteY4" fmla="*/ 488981 h 2176598"/>
                  <a:gd name="connsiteX5" fmla="*/ 3082175 w 3083754"/>
                  <a:gd name="connsiteY5" fmla="*/ 768543 h 2176598"/>
                  <a:gd name="connsiteX6" fmla="*/ 3000657 w 3083754"/>
                  <a:gd name="connsiteY6" fmla="*/ 938222 h 2176598"/>
                  <a:gd name="connsiteX7" fmla="*/ 2513109 w 3083754"/>
                  <a:gd name="connsiteY7" fmla="*/ 985026 h 2176598"/>
                  <a:gd name="connsiteX8" fmla="*/ 1972270 w 3083754"/>
                  <a:gd name="connsiteY8" fmla="*/ 1004410 h 2176598"/>
                  <a:gd name="connsiteX9" fmla="*/ 2231272 w 3083754"/>
                  <a:gd name="connsiteY9" fmla="*/ 665920 h 2176598"/>
                  <a:gd name="connsiteX10" fmla="*/ 2343753 w 3083754"/>
                  <a:gd name="connsiteY10" fmla="*/ 583291 h 2176598"/>
                  <a:gd name="connsiteX11" fmla="*/ 1969432 w 3083754"/>
                  <a:gd name="connsiteY11" fmla="*/ 1006105 h 2176598"/>
                  <a:gd name="connsiteX12" fmla="*/ 1914728 w 3083754"/>
                  <a:gd name="connsiteY12" fmla="*/ 1150984 h 2176598"/>
                  <a:gd name="connsiteX13" fmla="*/ 813445 w 3083754"/>
                  <a:gd name="connsiteY13" fmla="*/ 2172549 h 2176598"/>
                  <a:gd name="connsiteX14" fmla="*/ 29444 w 3083754"/>
                  <a:gd name="connsiteY14" fmla="*/ 1486461 h 2176598"/>
                  <a:gd name="connsiteX15" fmla="*/ 1158 w 3083754"/>
                  <a:gd name="connsiteY15" fmla="*/ 1183760 h 2176598"/>
                  <a:gd name="connsiteX16" fmla="*/ 624383 w 3083754"/>
                  <a:gd name="connsiteY16" fmla="*/ 233173 h 2176598"/>
                  <a:gd name="connsiteX17" fmla="*/ 1474962 w 3083754"/>
                  <a:gd name="connsiteY17" fmla="*/ 3537 h 2176598"/>
                  <a:gd name="connsiteX18" fmla="*/ 1669607 w 3083754"/>
                  <a:gd name="connsiteY18" fmla="*/ 1159 h 2176598"/>
                  <a:gd name="connsiteX0" fmla="*/ 1669607 w 3083754"/>
                  <a:gd name="connsiteY0" fmla="*/ 1159 h 2176598"/>
                  <a:gd name="connsiteX1" fmla="*/ 2727852 w 3083754"/>
                  <a:gd name="connsiteY1" fmla="*/ 322605 h 2176598"/>
                  <a:gd name="connsiteX2" fmla="*/ 2876598 w 3083754"/>
                  <a:gd name="connsiteY2" fmla="*/ 424187 h 2176598"/>
                  <a:gd name="connsiteX3" fmla="*/ 2881520 w 3083754"/>
                  <a:gd name="connsiteY3" fmla="*/ 423790 h 2176598"/>
                  <a:gd name="connsiteX4" fmla="*/ 2964439 w 3083754"/>
                  <a:gd name="connsiteY4" fmla="*/ 488981 h 2176598"/>
                  <a:gd name="connsiteX5" fmla="*/ 3082175 w 3083754"/>
                  <a:gd name="connsiteY5" fmla="*/ 768543 h 2176598"/>
                  <a:gd name="connsiteX6" fmla="*/ 3000657 w 3083754"/>
                  <a:gd name="connsiteY6" fmla="*/ 938222 h 2176598"/>
                  <a:gd name="connsiteX7" fmla="*/ 2513109 w 3083754"/>
                  <a:gd name="connsiteY7" fmla="*/ 985026 h 2176598"/>
                  <a:gd name="connsiteX8" fmla="*/ 1972270 w 3083754"/>
                  <a:gd name="connsiteY8" fmla="*/ 1004410 h 2176598"/>
                  <a:gd name="connsiteX9" fmla="*/ 2231272 w 3083754"/>
                  <a:gd name="connsiteY9" fmla="*/ 665920 h 2176598"/>
                  <a:gd name="connsiteX10" fmla="*/ 1969432 w 3083754"/>
                  <a:gd name="connsiteY10" fmla="*/ 1006105 h 2176598"/>
                  <a:gd name="connsiteX11" fmla="*/ 1914728 w 3083754"/>
                  <a:gd name="connsiteY11" fmla="*/ 1150984 h 2176598"/>
                  <a:gd name="connsiteX12" fmla="*/ 813445 w 3083754"/>
                  <a:gd name="connsiteY12" fmla="*/ 2172549 h 2176598"/>
                  <a:gd name="connsiteX13" fmla="*/ 29444 w 3083754"/>
                  <a:gd name="connsiteY13" fmla="*/ 1486461 h 2176598"/>
                  <a:gd name="connsiteX14" fmla="*/ 1158 w 3083754"/>
                  <a:gd name="connsiteY14" fmla="*/ 1183760 h 2176598"/>
                  <a:gd name="connsiteX15" fmla="*/ 624383 w 3083754"/>
                  <a:gd name="connsiteY15" fmla="*/ 233173 h 2176598"/>
                  <a:gd name="connsiteX16" fmla="*/ 1474962 w 3083754"/>
                  <a:gd name="connsiteY16" fmla="*/ 3537 h 2176598"/>
                  <a:gd name="connsiteX17" fmla="*/ 1669607 w 3083754"/>
                  <a:gd name="connsiteY17" fmla="*/ 1159 h 2176598"/>
                  <a:gd name="connsiteX0" fmla="*/ 1669607 w 3083754"/>
                  <a:gd name="connsiteY0" fmla="*/ 1159 h 2176598"/>
                  <a:gd name="connsiteX1" fmla="*/ 2727852 w 3083754"/>
                  <a:gd name="connsiteY1" fmla="*/ 322605 h 2176598"/>
                  <a:gd name="connsiteX2" fmla="*/ 2876598 w 3083754"/>
                  <a:gd name="connsiteY2" fmla="*/ 424187 h 2176598"/>
                  <a:gd name="connsiteX3" fmla="*/ 2881520 w 3083754"/>
                  <a:gd name="connsiteY3" fmla="*/ 423790 h 2176598"/>
                  <a:gd name="connsiteX4" fmla="*/ 2964439 w 3083754"/>
                  <a:gd name="connsiteY4" fmla="*/ 488981 h 2176598"/>
                  <a:gd name="connsiteX5" fmla="*/ 3082175 w 3083754"/>
                  <a:gd name="connsiteY5" fmla="*/ 768543 h 2176598"/>
                  <a:gd name="connsiteX6" fmla="*/ 3000657 w 3083754"/>
                  <a:gd name="connsiteY6" fmla="*/ 938222 h 2176598"/>
                  <a:gd name="connsiteX7" fmla="*/ 2513109 w 3083754"/>
                  <a:gd name="connsiteY7" fmla="*/ 985026 h 2176598"/>
                  <a:gd name="connsiteX8" fmla="*/ 1972270 w 3083754"/>
                  <a:gd name="connsiteY8" fmla="*/ 1004410 h 2176598"/>
                  <a:gd name="connsiteX9" fmla="*/ 1969432 w 3083754"/>
                  <a:gd name="connsiteY9" fmla="*/ 1006105 h 2176598"/>
                  <a:gd name="connsiteX10" fmla="*/ 1914728 w 3083754"/>
                  <a:gd name="connsiteY10" fmla="*/ 1150984 h 2176598"/>
                  <a:gd name="connsiteX11" fmla="*/ 813445 w 3083754"/>
                  <a:gd name="connsiteY11" fmla="*/ 2172549 h 2176598"/>
                  <a:gd name="connsiteX12" fmla="*/ 29444 w 3083754"/>
                  <a:gd name="connsiteY12" fmla="*/ 1486461 h 2176598"/>
                  <a:gd name="connsiteX13" fmla="*/ 1158 w 3083754"/>
                  <a:gd name="connsiteY13" fmla="*/ 1183760 h 2176598"/>
                  <a:gd name="connsiteX14" fmla="*/ 624383 w 3083754"/>
                  <a:gd name="connsiteY14" fmla="*/ 233173 h 2176598"/>
                  <a:gd name="connsiteX15" fmla="*/ 1474962 w 3083754"/>
                  <a:gd name="connsiteY15" fmla="*/ 3537 h 2176598"/>
                  <a:gd name="connsiteX16" fmla="*/ 1669607 w 3083754"/>
                  <a:gd name="connsiteY16" fmla="*/ 1159 h 2176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083754" h="2176598">
                    <a:moveTo>
                      <a:pt x="1669607" y="1159"/>
                    </a:moveTo>
                    <a:cubicBezTo>
                      <a:pt x="2055256" y="13801"/>
                      <a:pt x="2417479" y="129419"/>
                      <a:pt x="2727852" y="322605"/>
                    </a:cubicBezTo>
                    <a:lnTo>
                      <a:pt x="2876598" y="424187"/>
                    </a:lnTo>
                    <a:lnTo>
                      <a:pt x="2881520" y="423790"/>
                    </a:lnTo>
                    <a:cubicBezTo>
                      <a:pt x="2909696" y="444817"/>
                      <a:pt x="2937404" y="466664"/>
                      <a:pt x="2964439" y="488981"/>
                    </a:cubicBezTo>
                    <a:cubicBezTo>
                      <a:pt x="3046942" y="557134"/>
                      <a:pt x="3093071" y="662091"/>
                      <a:pt x="3082175" y="768543"/>
                    </a:cubicBezTo>
                    <a:cubicBezTo>
                      <a:pt x="3075792" y="831946"/>
                      <a:pt x="3050211" y="892093"/>
                      <a:pt x="3000657" y="938222"/>
                    </a:cubicBezTo>
                    <a:cubicBezTo>
                      <a:pt x="2872855" y="1057226"/>
                      <a:pt x="2669242" y="992182"/>
                      <a:pt x="2513109" y="985026"/>
                    </a:cubicBezTo>
                    <a:cubicBezTo>
                      <a:pt x="2332846" y="976551"/>
                      <a:pt x="2151080" y="978340"/>
                      <a:pt x="1972270" y="1004410"/>
                    </a:cubicBezTo>
                    <a:cubicBezTo>
                      <a:pt x="1881657" y="1007923"/>
                      <a:pt x="1979022" y="981676"/>
                      <a:pt x="1969432" y="1006105"/>
                    </a:cubicBezTo>
                    <a:cubicBezTo>
                      <a:pt x="1959842" y="1030534"/>
                      <a:pt x="1929405" y="1100464"/>
                      <a:pt x="1914728" y="1150984"/>
                    </a:cubicBezTo>
                    <a:cubicBezTo>
                      <a:pt x="1755687" y="1699396"/>
                      <a:pt x="1484035" y="2228288"/>
                      <a:pt x="813445" y="2172549"/>
                    </a:cubicBezTo>
                    <a:cubicBezTo>
                      <a:pt x="423579" y="2140087"/>
                      <a:pt x="118838" y="1863481"/>
                      <a:pt x="29444" y="1486461"/>
                    </a:cubicBezTo>
                    <a:cubicBezTo>
                      <a:pt x="5294" y="1384899"/>
                      <a:pt x="-3379" y="1283755"/>
                      <a:pt x="1158" y="1183760"/>
                    </a:cubicBezTo>
                    <a:cubicBezTo>
                      <a:pt x="19704" y="778557"/>
                      <a:pt x="262936" y="417507"/>
                      <a:pt x="624383" y="233173"/>
                    </a:cubicBezTo>
                    <a:cubicBezTo>
                      <a:pt x="881091" y="102176"/>
                      <a:pt x="1168754" y="21073"/>
                      <a:pt x="1474962" y="3537"/>
                    </a:cubicBezTo>
                    <a:cubicBezTo>
                      <a:pt x="1540407" y="-195"/>
                      <a:pt x="1605332" y="-948"/>
                      <a:pt x="1669607" y="1159"/>
                    </a:cubicBezTo>
                    <a:close/>
                  </a:path>
                </a:pathLst>
              </a:custGeom>
              <a:solidFill>
                <a:srgbClr val="A2B969"/>
              </a:solidFill>
              <a:ln w="12700">
                <a:miter lim="400000"/>
              </a:ln>
            </p:spPr>
            <p:txBody>
              <a:bodyPr wrap="square" lIns="28575" tIns="28575" rIns="28575" bIns="28575"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sz="3000">
                    <a:solidFill>
                      <a:srgbClr val="FFFFFF"/>
                    </a:solidFill>
                  </a:defRPr>
                </a:pPr>
                <a:endParaRPr kumimoji="0" sz="225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6" name="Shape">
                <a:extLst>
                  <a:ext uri="{FF2B5EF4-FFF2-40B4-BE49-F238E27FC236}">
                    <a16:creationId xmlns:a16="http://schemas.microsoft.com/office/drawing/2014/main" id="{EC1BFBD6-1494-6D43-86DB-7D7E549EDA6F}"/>
                  </a:ext>
                </a:extLst>
              </p:cNvPr>
              <p:cNvSpPr/>
              <p:nvPr/>
            </p:nvSpPr>
            <p:spPr>
              <a:xfrm>
                <a:off x="6520393" y="1706638"/>
                <a:ext cx="1111461" cy="585371"/>
              </a:xfrm>
              <a:custGeom>
                <a:avLst/>
                <a:gdLst/>
                <a:ahLst/>
                <a:cxnLst>
                  <a:cxn ang="0">
                    <a:pos x="wd2" y="hd2"/>
                  </a:cxn>
                  <a:cxn ang="5400000">
                    <a:pos x="wd2" y="hd2"/>
                  </a:cxn>
                  <a:cxn ang="10800000">
                    <a:pos x="wd2" y="hd2"/>
                  </a:cxn>
                  <a:cxn ang="16200000">
                    <a:pos x="wd2" y="hd2"/>
                  </a:cxn>
                </a:cxnLst>
                <a:rect l="0" t="0" r="r" b="b"/>
                <a:pathLst>
                  <a:path w="21420" h="19961" extrusionOk="0">
                    <a:moveTo>
                      <a:pt x="0" y="19799"/>
                    </a:moveTo>
                    <a:cubicBezTo>
                      <a:pt x="3446" y="18910"/>
                      <a:pt x="6949" y="18849"/>
                      <a:pt x="10423" y="19138"/>
                    </a:cubicBezTo>
                    <a:cubicBezTo>
                      <a:pt x="13432" y="19382"/>
                      <a:pt x="17356" y="21600"/>
                      <a:pt x="19819" y="17542"/>
                    </a:cubicBezTo>
                    <a:cubicBezTo>
                      <a:pt x="20774" y="15969"/>
                      <a:pt x="21267" y="13918"/>
                      <a:pt x="21390" y="11756"/>
                    </a:cubicBezTo>
                    <a:cubicBezTo>
                      <a:pt x="21600" y="8126"/>
                      <a:pt x="20711" y="4547"/>
                      <a:pt x="19121" y="2223"/>
                    </a:cubicBezTo>
                    <a:cubicBezTo>
                      <a:pt x="18600" y="1462"/>
                      <a:pt x="18066" y="717"/>
                      <a:pt x="17523" y="0"/>
                    </a:cubicBezTo>
                    <a:cubicBezTo>
                      <a:pt x="10106" y="133"/>
                      <a:pt x="3192" y="7709"/>
                      <a:pt x="0" y="19799"/>
                    </a:cubicBezTo>
                    <a:close/>
                  </a:path>
                </a:pathLst>
              </a:custGeom>
              <a:solidFill>
                <a:srgbClr val="0070C0"/>
              </a:solidFill>
              <a:ln w="12700">
                <a:miter lim="400000"/>
              </a:ln>
            </p:spPr>
            <p:txBody>
              <a:bodyPr lIns="28575" tIns="28575" rIns="28575" bIns="2857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sz="3000">
                    <a:solidFill>
                      <a:srgbClr val="FFFFFF"/>
                    </a:solidFill>
                  </a:defRPr>
                </a:pPr>
                <a:endParaRPr kumimoji="0" sz="225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7" name="Shape">
                <a:extLst>
                  <a:ext uri="{FF2B5EF4-FFF2-40B4-BE49-F238E27FC236}">
                    <a16:creationId xmlns:a16="http://schemas.microsoft.com/office/drawing/2014/main" id="{0C62569E-5D7B-2640-89A0-932C17C5DF43}"/>
                  </a:ext>
                </a:extLst>
              </p:cNvPr>
              <p:cNvSpPr/>
              <p:nvPr/>
            </p:nvSpPr>
            <p:spPr>
              <a:xfrm>
                <a:off x="4548080" y="1282836"/>
                <a:ext cx="2878628" cy="2176632"/>
              </a:xfrm>
              <a:custGeom>
                <a:avLst/>
                <a:gdLst/>
                <a:ahLst/>
                <a:cxnLst>
                  <a:cxn ang="0">
                    <a:pos x="wd2" y="hd2"/>
                  </a:cxn>
                  <a:cxn ang="5400000">
                    <a:pos x="wd2" y="hd2"/>
                  </a:cxn>
                  <a:cxn ang="10800000">
                    <a:pos x="wd2" y="hd2"/>
                  </a:cxn>
                  <a:cxn ang="16200000">
                    <a:pos x="wd2" y="hd2"/>
                  </a:cxn>
                </a:cxnLst>
                <a:rect l="0" t="0" r="r" b="b"/>
                <a:pathLst>
                  <a:path w="21575" h="20853" extrusionOk="0">
                    <a:moveTo>
                      <a:pt x="11055" y="34"/>
                    </a:moveTo>
                    <a:cubicBezTo>
                      <a:pt x="8760" y="202"/>
                      <a:pt x="6604" y="979"/>
                      <a:pt x="4680" y="2234"/>
                    </a:cubicBezTo>
                    <a:cubicBezTo>
                      <a:pt x="1971" y="4000"/>
                      <a:pt x="148" y="7459"/>
                      <a:pt x="9" y="11341"/>
                    </a:cubicBezTo>
                    <a:cubicBezTo>
                      <a:pt x="-25" y="12299"/>
                      <a:pt x="40" y="13268"/>
                      <a:pt x="221" y="14241"/>
                    </a:cubicBezTo>
                    <a:cubicBezTo>
                      <a:pt x="891" y="17853"/>
                      <a:pt x="3175" y="20503"/>
                      <a:pt x="6097" y="20814"/>
                    </a:cubicBezTo>
                    <a:cubicBezTo>
                      <a:pt x="11123" y="21348"/>
                      <a:pt x="13159" y="16281"/>
                      <a:pt x="14351" y="11027"/>
                    </a:cubicBezTo>
                    <a:cubicBezTo>
                      <a:pt x="14461" y="10543"/>
                      <a:pt x="14599" y="10081"/>
                      <a:pt x="14761" y="9639"/>
                    </a:cubicBezTo>
                    <a:cubicBezTo>
                      <a:pt x="16002" y="6243"/>
                      <a:pt x="18691" y="4114"/>
                      <a:pt x="21575" y="4077"/>
                    </a:cubicBezTo>
                    <a:cubicBezTo>
                      <a:pt x="18654" y="1288"/>
                      <a:pt x="14979" y="-252"/>
                      <a:pt x="11055" y="34"/>
                    </a:cubicBezTo>
                    <a:close/>
                  </a:path>
                </a:pathLst>
              </a:custGeom>
              <a:solidFill>
                <a:srgbClr val="00B0F0"/>
              </a:solidFill>
              <a:ln w="12700">
                <a:miter lim="400000"/>
              </a:ln>
            </p:spPr>
            <p:txBody>
              <a:bodyPr lIns="28575" tIns="28575" rIns="28575" bIns="2857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sz="3000">
                    <a:solidFill>
                      <a:srgbClr val="FFFFFF"/>
                    </a:solidFill>
                  </a:defRPr>
                </a:pPr>
                <a:endParaRPr kumimoji="0" sz="225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grpSp>
          <p:nvGrpSpPr>
            <p:cNvPr id="7" name="Group 6">
              <a:extLst>
                <a:ext uri="{FF2B5EF4-FFF2-40B4-BE49-F238E27FC236}">
                  <a16:creationId xmlns:a16="http://schemas.microsoft.com/office/drawing/2014/main" id="{336AC11B-F558-4508-A3B2-D479EB003ABC}"/>
                </a:ext>
              </a:extLst>
            </p:cNvPr>
            <p:cNvGrpSpPr/>
            <p:nvPr/>
          </p:nvGrpSpPr>
          <p:grpSpPr>
            <a:xfrm>
              <a:off x="3595109" y="3113982"/>
              <a:ext cx="1920904" cy="3028979"/>
              <a:chOff x="6406262" y="2603142"/>
              <a:chExt cx="2003762" cy="3159634"/>
            </a:xfrm>
          </p:grpSpPr>
          <p:sp>
            <p:nvSpPr>
              <p:cNvPr id="12" name="Freeform: Shape 95">
                <a:extLst>
                  <a:ext uri="{FF2B5EF4-FFF2-40B4-BE49-F238E27FC236}">
                    <a16:creationId xmlns:a16="http://schemas.microsoft.com/office/drawing/2014/main" id="{B7B7DD27-46E8-422B-AB5A-5684733840E7}"/>
                  </a:ext>
                </a:extLst>
              </p:cNvPr>
              <p:cNvSpPr/>
              <p:nvPr/>
            </p:nvSpPr>
            <p:spPr>
              <a:xfrm>
                <a:off x="6406262" y="2603195"/>
                <a:ext cx="2003724" cy="3159572"/>
              </a:xfrm>
              <a:custGeom>
                <a:avLst/>
                <a:gdLst>
                  <a:gd name="connsiteX0" fmla="*/ 844276 w 2003724"/>
                  <a:gd name="connsiteY0" fmla="*/ 1442 h 3159572"/>
                  <a:gd name="connsiteX1" fmla="*/ 987388 w 2003724"/>
                  <a:gd name="connsiteY1" fmla="*/ 4362 h 3159572"/>
                  <a:gd name="connsiteX2" fmla="*/ 1282860 w 2003724"/>
                  <a:gd name="connsiteY2" fmla="*/ 75280 h 3159572"/>
                  <a:gd name="connsiteX3" fmla="*/ 1981796 w 2003724"/>
                  <a:gd name="connsiteY3" fmla="*/ 971586 h 3159572"/>
                  <a:gd name="connsiteX4" fmla="*/ 1924990 w 2003724"/>
                  <a:gd name="connsiteY4" fmla="*/ 1850945 h 3159572"/>
                  <a:gd name="connsiteX5" fmla="*/ 1219080 w 2003724"/>
                  <a:gd name="connsiteY5" fmla="*/ 2933987 h 3159572"/>
                  <a:gd name="connsiteX6" fmla="*/ 1090021 w 2003724"/>
                  <a:gd name="connsiteY6" fmla="*/ 3030771 h 3159572"/>
                  <a:gd name="connsiteX7" fmla="*/ 1084492 w 2003724"/>
                  <a:gd name="connsiteY7" fmla="*/ 3052644 h 3159572"/>
                  <a:gd name="connsiteX8" fmla="*/ 995989 w 2003724"/>
                  <a:gd name="connsiteY8" fmla="*/ 3110179 h 3159572"/>
                  <a:gd name="connsiteX9" fmla="*/ 693462 w 2003724"/>
                  <a:gd name="connsiteY9" fmla="*/ 3131490 h 3159572"/>
                  <a:gd name="connsiteX10" fmla="*/ 559146 w 2003724"/>
                  <a:gd name="connsiteY10" fmla="*/ 2999663 h 3159572"/>
                  <a:gd name="connsiteX11" fmla="*/ 672083 w 2003724"/>
                  <a:gd name="connsiteY11" fmla="*/ 2523058 h 3159572"/>
                  <a:gd name="connsiteX12" fmla="*/ 799123 w 2003724"/>
                  <a:gd name="connsiteY12" fmla="*/ 2137165 h 3159572"/>
                  <a:gd name="connsiteX13" fmla="*/ 827513 w 2003724"/>
                  <a:gd name="connsiteY13" fmla="*/ 2007588 h 3159572"/>
                  <a:gd name="connsiteX14" fmla="*/ 816767 w 2003724"/>
                  <a:gd name="connsiteY14" fmla="*/ 1995629 h 3159572"/>
                  <a:gd name="connsiteX15" fmla="*/ 697025 w 2003724"/>
                  <a:gd name="connsiteY15" fmla="*/ 1897227 h 3159572"/>
                  <a:gd name="connsiteX16" fmla="*/ 85137 w 2003724"/>
                  <a:gd name="connsiteY16" fmla="*/ 525284 h 3159572"/>
                  <a:gd name="connsiteX17" fmla="*/ 844276 w 2003724"/>
                  <a:gd name="connsiteY17" fmla="*/ 1442 h 3159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003724" h="3159572">
                    <a:moveTo>
                      <a:pt x="844276" y="1442"/>
                    </a:moveTo>
                    <a:cubicBezTo>
                      <a:pt x="891345" y="-1172"/>
                      <a:pt x="939165" y="-249"/>
                      <a:pt x="987388" y="4362"/>
                    </a:cubicBezTo>
                    <a:cubicBezTo>
                      <a:pt x="1091192" y="14330"/>
                      <a:pt x="1189784" y="38682"/>
                      <a:pt x="1282860" y="75280"/>
                    </a:cubicBezTo>
                    <a:cubicBezTo>
                      <a:pt x="1660373" y="223383"/>
                      <a:pt x="1923764" y="570142"/>
                      <a:pt x="1981796" y="971586"/>
                    </a:cubicBezTo>
                    <a:cubicBezTo>
                      <a:pt x="2023072" y="1256968"/>
                      <a:pt x="2007134" y="1555309"/>
                      <a:pt x="1924990" y="1850945"/>
                    </a:cubicBezTo>
                    <a:cubicBezTo>
                      <a:pt x="1801979" y="2293045"/>
                      <a:pt x="1549040" y="2663949"/>
                      <a:pt x="1219080" y="2933987"/>
                    </a:cubicBezTo>
                    <a:lnTo>
                      <a:pt x="1090021" y="3030771"/>
                    </a:lnTo>
                    <a:lnTo>
                      <a:pt x="1084492" y="3052644"/>
                    </a:lnTo>
                    <a:cubicBezTo>
                      <a:pt x="1055478" y="3072491"/>
                      <a:pt x="1025966" y="3091742"/>
                      <a:pt x="995989" y="3110179"/>
                    </a:cubicBezTo>
                    <a:cubicBezTo>
                      <a:pt x="904862" y="3166413"/>
                      <a:pt x="790597" y="3176174"/>
                      <a:pt x="693462" y="3131490"/>
                    </a:cubicBezTo>
                    <a:cubicBezTo>
                      <a:pt x="635600" y="3104919"/>
                      <a:pt x="586833" y="3061428"/>
                      <a:pt x="559146" y="2999663"/>
                    </a:cubicBezTo>
                    <a:cubicBezTo>
                      <a:pt x="487739" y="2840235"/>
                      <a:pt x="614884" y="2668442"/>
                      <a:pt x="672083" y="2523058"/>
                    </a:cubicBezTo>
                    <a:cubicBezTo>
                      <a:pt x="721605" y="2397142"/>
                      <a:pt x="766086" y="2268541"/>
                      <a:pt x="799123" y="2137165"/>
                    </a:cubicBezTo>
                    <a:lnTo>
                      <a:pt x="827513" y="2007588"/>
                    </a:lnTo>
                    <a:lnTo>
                      <a:pt x="816767" y="1995629"/>
                    </a:lnTo>
                    <a:cubicBezTo>
                      <a:pt x="779884" y="1960313"/>
                      <a:pt x="740140" y="1927417"/>
                      <a:pt x="697025" y="1897227"/>
                    </a:cubicBezTo>
                    <a:cubicBezTo>
                      <a:pt x="229297" y="1569835"/>
                      <a:pt x="-183772" y="1142046"/>
                      <a:pt x="85137" y="525284"/>
                    </a:cubicBezTo>
                    <a:cubicBezTo>
                      <a:pt x="222094" y="211403"/>
                      <a:pt x="514793" y="19744"/>
                      <a:pt x="844276" y="1442"/>
                    </a:cubicBezTo>
                    <a:close/>
                  </a:path>
                </a:pathLst>
              </a:custGeom>
              <a:solidFill>
                <a:srgbClr val="F7931F"/>
              </a:solidFill>
              <a:ln w="12700">
                <a:miter lim="400000"/>
              </a:ln>
            </p:spPr>
            <p:txBody>
              <a:bodyPr wrap="square" lIns="28575" tIns="28575" rIns="28575" bIns="28575"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sz="3000">
                    <a:solidFill>
                      <a:srgbClr val="FFFFFF"/>
                    </a:solidFill>
                  </a:defRPr>
                </a:pPr>
                <a:endParaRPr kumimoji="0" sz="225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3" name="Shape">
                <a:extLst>
                  <a:ext uri="{FF2B5EF4-FFF2-40B4-BE49-F238E27FC236}">
                    <a16:creationId xmlns:a16="http://schemas.microsoft.com/office/drawing/2014/main" id="{01E1982C-2186-F844-A747-667B971031A3}"/>
                  </a:ext>
                </a:extLst>
              </p:cNvPr>
              <p:cNvSpPr/>
              <p:nvPr/>
            </p:nvSpPr>
            <p:spPr>
              <a:xfrm>
                <a:off x="6944196" y="4608055"/>
                <a:ext cx="597682" cy="1154721"/>
              </a:xfrm>
              <a:custGeom>
                <a:avLst/>
                <a:gdLst/>
                <a:ahLst/>
                <a:cxnLst>
                  <a:cxn ang="0">
                    <a:pos x="wd2" y="hd2"/>
                  </a:cxn>
                  <a:cxn ang="5400000">
                    <a:pos x="wd2" y="hd2"/>
                  </a:cxn>
                  <a:cxn ang="10800000">
                    <a:pos x="wd2" y="hd2"/>
                  </a:cxn>
                  <a:cxn ang="16200000">
                    <a:pos x="wd2" y="hd2"/>
                  </a:cxn>
                </a:cxnLst>
                <a:rect l="0" t="0" r="r" b="b"/>
                <a:pathLst>
                  <a:path w="18004" h="21294" extrusionOk="0">
                    <a:moveTo>
                      <a:pt x="8741" y="0"/>
                    </a:moveTo>
                    <a:cubicBezTo>
                      <a:pt x="7749" y="3276"/>
                      <a:pt x="6030" y="6460"/>
                      <a:pt x="4041" y="9556"/>
                    </a:cubicBezTo>
                    <a:cubicBezTo>
                      <a:pt x="2318" y="12237"/>
                      <a:pt x="-1512" y="15405"/>
                      <a:pt x="639" y="18345"/>
                    </a:cubicBezTo>
                    <a:cubicBezTo>
                      <a:pt x="1473" y="19484"/>
                      <a:pt x="2942" y="20286"/>
                      <a:pt x="4685" y="20776"/>
                    </a:cubicBezTo>
                    <a:cubicBezTo>
                      <a:pt x="7611" y="21600"/>
                      <a:pt x="11053" y="21420"/>
                      <a:pt x="13798" y="20383"/>
                    </a:cubicBezTo>
                    <a:cubicBezTo>
                      <a:pt x="14701" y="20043"/>
                      <a:pt x="15590" y="19688"/>
                      <a:pt x="16464" y="19322"/>
                    </a:cubicBezTo>
                    <a:cubicBezTo>
                      <a:pt x="20088" y="12582"/>
                      <a:pt x="17240" y="4999"/>
                      <a:pt x="8741" y="0"/>
                    </a:cubicBezTo>
                    <a:close/>
                  </a:path>
                </a:pathLst>
              </a:custGeom>
              <a:solidFill>
                <a:srgbClr val="AFABAB"/>
              </a:solidFill>
              <a:ln w="12700">
                <a:miter lim="400000"/>
              </a:ln>
            </p:spPr>
            <p:txBody>
              <a:bodyPr lIns="28575" tIns="28575" rIns="28575" bIns="2857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sz="3000">
                    <a:solidFill>
                      <a:srgbClr val="FFFFFF"/>
                    </a:solidFill>
                  </a:defRPr>
                </a:pPr>
                <a:endParaRPr kumimoji="0" sz="225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4" name="Shape">
                <a:extLst>
                  <a:ext uri="{FF2B5EF4-FFF2-40B4-BE49-F238E27FC236}">
                    <a16:creationId xmlns:a16="http://schemas.microsoft.com/office/drawing/2014/main" id="{3060693E-F414-8E4F-8635-CB7735A1AE6E}"/>
                  </a:ext>
                </a:extLst>
              </p:cNvPr>
              <p:cNvSpPr/>
              <p:nvPr/>
            </p:nvSpPr>
            <p:spPr>
              <a:xfrm>
                <a:off x="6406292" y="2603142"/>
                <a:ext cx="2003732" cy="3043508"/>
              </a:xfrm>
              <a:custGeom>
                <a:avLst/>
                <a:gdLst/>
                <a:ahLst/>
                <a:cxnLst>
                  <a:cxn ang="0">
                    <a:pos x="wd2" y="hd2"/>
                  </a:cxn>
                  <a:cxn ang="5400000">
                    <a:pos x="wd2" y="hd2"/>
                  </a:cxn>
                  <a:cxn ang="10800000">
                    <a:pos x="wd2" y="hd2"/>
                  </a:cxn>
                  <a:cxn ang="16200000">
                    <a:pos x="wd2" y="hd2"/>
                  </a:cxn>
                </a:cxnLst>
                <a:rect l="0" t="0" r="r" b="b"/>
                <a:pathLst>
                  <a:path w="19612" h="21372" extrusionOk="0">
                    <a:moveTo>
                      <a:pt x="18841" y="12998"/>
                    </a:moveTo>
                    <a:cubicBezTo>
                      <a:pt x="19645" y="10922"/>
                      <a:pt x="19801" y="8827"/>
                      <a:pt x="19397" y="6823"/>
                    </a:cubicBezTo>
                    <a:cubicBezTo>
                      <a:pt x="18829" y="4004"/>
                      <a:pt x="16251" y="1569"/>
                      <a:pt x="12556" y="529"/>
                    </a:cubicBezTo>
                    <a:cubicBezTo>
                      <a:pt x="11645" y="272"/>
                      <a:pt x="10680" y="101"/>
                      <a:pt x="9664" y="31"/>
                    </a:cubicBezTo>
                    <a:cubicBezTo>
                      <a:pt x="5888" y="-228"/>
                      <a:pt x="2365" y="1170"/>
                      <a:pt x="833" y="3689"/>
                    </a:cubicBezTo>
                    <a:cubicBezTo>
                      <a:pt x="-1799" y="8020"/>
                      <a:pt x="2244" y="11024"/>
                      <a:pt x="6822" y="13323"/>
                    </a:cubicBezTo>
                    <a:cubicBezTo>
                      <a:pt x="7244" y="13535"/>
                      <a:pt x="7633" y="13766"/>
                      <a:pt x="7994" y="14014"/>
                    </a:cubicBezTo>
                    <a:cubicBezTo>
                      <a:pt x="10755" y="15918"/>
                      <a:pt x="11680" y="18806"/>
                      <a:pt x="10503" y="21372"/>
                    </a:cubicBezTo>
                    <a:cubicBezTo>
                      <a:pt x="14428" y="19441"/>
                      <a:pt x="17465" y="16546"/>
                      <a:pt x="18841" y="12998"/>
                    </a:cubicBezTo>
                    <a:close/>
                  </a:path>
                </a:pathLst>
              </a:custGeom>
              <a:solidFill>
                <a:srgbClr val="D0CECE"/>
              </a:solidFill>
              <a:ln w="12700">
                <a:noFill/>
                <a:miter lim="400000"/>
              </a:ln>
            </p:spPr>
            <p:txBody>
              <a:bodyPr lIns="28575" tIns="28575" rIns="28575" bIns="2857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sz="3000">
                    <a:solidFill>
                      <a:srgbClr val="FFFFFF"/>
                    </a:solidFill>
                  </a:defRPr>
                </a:pPr>
                <a:endParaRPr kumimoji="0" sz="225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grpSp>
          <p:nvGrpSpPr>
            <p:cNvPr id="8" name="Group 7">
              <a:extLst>
                <a:ext uri="{FF2B5EF4-FFF2-40B4-BE49-F238E27FC236}">
                  <a16:creationId xmlns:a16="http://schemas.microsoft.com/office/drawing/2014/main" id="{8EDC169C-22E4-4FD0-BB3B-08B7630302F1}"/>
                </a:ext>
              </a:extLst>
            </p:cNvPr>
            <p:cNvGrpSpPr/>
            <p:nvPr/>
          </p:nvGrpSpPr>
          <p:grpSpPr>
            <a:xfrm>
              <a:off x="1079341" y="3801520"/>
              <a:ext cx="2655564" cy="2345877"/>
              <a:chOff x="3781976" y="3320337"/>
              <a:chExt cx="2770112" cy="2447066"/>
            </a:xfrm>
          </p:grpSpPr>
          <p:sp>
            <p:nvSpPr>
              <p:cNvPr id="9" name="Freeform: Shape 97">
                <a:extLst>
                  <a:ext uri="{FF2B5EF4-FFF2-40B4-BE49-F238E27FC236}">
                    <a16:creationId xmlns:a16="http://schemas.microsoft.com/office/drawing/2014/main" id="{E80FA6BA-ED0F-4E07-8F58-F3FE283CB7FB}"/>
                  </a:ext>
                </a:extLst>
              </p:cNvPr>
              <p:cNvSpPr/>
              <p:nvPr/>
            </p:nvSpPr>
            <p:spPr>
              <a:xfrm>
                <a:off x="3781976" y="3320337"/>
                <a:ext cx="2770104" cy="2447055"/>
              </a:xfrm>
              <a:custGeom>
                <a:avLst/>
                <a:gdLst>
                  <a:gd name="connsiteX0" fmla="*/ 87778 w 2770104"/>
                  <a:gd name="connsiteY0" fmla="*/ 507056 h 2447055"/>
                  <a:gd name="connsiteX1" fmla="*/ 94720 w 2770104"/>
                  <a:gd name="connsiteY1" fmla="*/ 514928 h 2447055"/>
                  <a:gd name="connsiteX2" fmla="*/ 94756 w 2770104"/>
                  <a:gd name="connsiteY2" fmla="*/ 514959 h 2447055"/>
                  <a:gd name="connsiteX3" fmla="*/ 291363 w 2770104"/>
                  <a:gd name="connsiteY3" fmla="*/ 37 h 2447055"/>
                  <a:gd name="connsiteX4" fmla="*/ 340657 w 2770104"/>
                  <a:gd name="connsiteY4" fmla="*/ 4063 h 2447055"/>
                  <a:gd name="connsiteX5" fmla="*/ 670095 w 2770104"/>
                  <a:gd name="connsiteY5" fmla="*/ 366415 h 2447055"/>
                  <a:gd name="connsiteX6" fmla="*/ 1009630 w 2770104"/>
                  <a:gd name="connsiteY6" fmla="*/ 787740 h 2447055"/>
                  <a:gd name="connsiteX7" fmla="*/ 202505 w 2770104"/>
                  <a:gd name="connsiteY7" fmla="*/ 607183 h 2447055"/>
                  <a:gd name="connsiteX8" fmla="*/ 105917 w 2770104"/>
                  <a:gd name="connsiteY8" fmla="*/ 524520 h 2447055"/>
                  <a:gd name="connsiteX9" fmla="*/ 202393 w 2770104"/>
                  <a:gd name="connsiteY9" fmla="*/ 607159 h 2447055"/>
                  <a:gd name="connsiteX10" fmla="*/ 1009517 w 2770104"/>
                  <a:gd name="connsiteY10" fmla="*/ 787785 h 2447055"/>
                  <a:gd name="connsiteX11" fmla="*/ 1158284 w 2770104"/>
                  <a:gd name="connsiteY11" fmla="*/ 744734 h 2447055"/>
                  <a:gd name="connsiteX12" fmla="*/ 2636089 w 2770104"/>
                  <a:gd name="connsiteY12" fmla="*/ 1014899 h 2447055"/>
                  <a:gd name="connsiteX13" fmla="*/ 2556308 w 2770104"/>
                  <a:gd name="connsiteY13" fmla="*/ 2053675 h 2447055"/>
                  <a:gd name="connsiteX14" fmla="*/ 2330786 w 2770104"/>
                  <a:gd name="connsiteY14" fmla="*/ 2257367 h 2447055"/>
                  <a:gd name="connsiteX15" fmla="*/ 1196200 w 2770104"/>
                  <a:gd name="connsiteY15" fmla="*/ 2327824 h 2447055"/>
                  <a:gd name="connsiteX16" fmla="*/ 502652 w 2770104"/>
                  <a:gd name="connsiteY16" fmla="*/ 1784092 h 2447055"/>
                  <a:gd name="connsiteX17" fmla="*/ 7792 w 2770104"/>
                  <a:gd name="connsiteY17" fmla="*/ 589849 h 2447055"/>
                  <a:gd name="connsiteX18" fmla="*/ 7 w 2770104"/>
                  <a:gd name="connsiteY18" fmla="*/ 407643 h 2447055"/>
                  <a:gd name="connsiteX19" fmla="*/ 0 w 2770104"/>
                  <a:gd name="connsiteY19" fmla="*/ 407635 h 2447055"/>
                  <a:gd name="connsiteX20" fmla="*/ 2 w 2770104"/>
                  <a:gd name="connsiteY20" fmla="*/ 407541 h 2447055"/>
                  <a:gd name="connsiteX21" fmla="*/ 1 w 2770104"/>
                  <a:gd name="connsiteY21" fmla="*/ 407513 h 2447055"/>
                  <a:gd name="connsiteX22" fmla="*/ 3 w 2770104"/>
                  <a:gd name="connsiteY22" fmla="*/ 407515 h 2447055"/>
                  <a:gd name="connsiteX23" fmla="*/ 2431 w 2770104"/>
                  <a:gd name="connsiteY23" fmla="*/ 302010 h 2447055"/>
                  <a:gd name="connsiteX24" fmla="*/ 155838 w 2770104"/>
                  <a:gd name="connsiteY24" fmla="*/ 40379 h 2447055"/>
                  <a:gd name="connsiteX25" fmla="*/ 291363 w 2770104"/>
                  <a:gd name="connsiteY25" fmla="*/ 37 h 2447055"/>
                  <a:gd name="connsiteX0" fmla="*/ 87778 w 2770104"/>
                  <a:gd name="connsiteY0" fmla="*/ 507056 h 2447055"/>
                  <a:gd name="connsiteX1" fmla="*/ 94720 w 2770104"/>
                  <a:gd name="connsiteY1" fmla="*/ 514928 h 2447055"/>
                  <a:gd name="connsiteX2" fmla="*/ 94756 w 2770104"/>
                  <a:gd name="connsiteY2" fmla="*/ 514959 h 2447055"/>
                  <a:gd name="connsiteX3" fmla="*/ 87778 w 2770104"/>
                  <a:gd name="connsiteY3" fmla="*/ 507056 h 2447055"/>
                  <a:gd name="connsiteX4" fmla="*/ 291363 w 2770104"/>
                  <a:gd name="connsiteY4" fmla="*/ 37 h 2447055"/>
                  <a:gd name="connsiteX5" fmla="*/ 340657 w 2770104"/>
                  <a:gd name="connsiteY5" fmla="*/ 4063 h 2447055"/>
                  <a:gd name="connsiteX6" fmla="*/ 670095 w 2770104"/>
                  <a:gd name="connsiteY6" fmla="*/ 366415 h 2447055"/>
                  <a:gd name="connsiteX7" fmla="*/ 1009630 w 2770104"/>
                  <a:gd name="connsiteY7" fmla="*/ 787740 h 2447055"/>
                  <a:gd name="connsiteX8" fmla="*/ 202505 w 2770104"/>
                  <a:gd name="connsiteY8" fmla="*/ 607183 h 2447055"/>
                  <a:gd name="connsiteX9" fmla="*/ 105917 w 2770104"/>
                  <a:gd name="connsiteY9" fmla="*/ 524520 h 2447055"/>
                  <a:gd name="connsiteX10" fmla="*/ 1009517 w 2770104"/>
                  <a:gd name="connsiteY10" fmla="*/ 787785 h 2447055"/>
                  <a:gd name="connsiteX11" fmla="*/ 1158284 w 2770104"/>
                  <a:gd name="connsiteY11" fmla="*/ 744734 h 2447055"/>
                  <a:gd name="connsiteX12" fmla="*/ 2636089 w 2770104"/>
                  <a:gd name="connsiteY12" fmla="*/ 1014899 h 2447055"/>
                  <a:gd name="connsiteX13" fmla="*/ 2556308 w 2770104"/>
                  <a:gd name="connsiteY13" fmla="*/ 2053675 h 2447055"/>
                  <a:gd name="connsiteX14" fmla="*/ 2330786 w 2770104"/>
                  <a:gd name="connsiteY14" fmla="*/ 2257367 h 2447055"/>
                  <a:gd name="connsiteX15" fmla="*/ 1196200 w 2770104"/>
                  <a:gd name="connsiteY15" fmla="*/ 2327824 h 2447055"/>
                  <a:gd name="connsiteX16" fmla="*/ 502652 w 2770104"/>
                  <a:gd name="connsiteY16" fmla="*/ 1784092 h 2447055"/>
                  <a:gd name="connsiteX17" fmla="*/ 7792 w 2770104"/>
                  <a:gd name="connsiteY17" fmla="*/ 589849 h 2447055"/>
                  <a:gd name="connsiteX18" fmla="*/ 7 w 2770104"/>
                  <a:gd name="connsiteY18" fmla="*/ 407643 h 2447055"/>
                  <a:gd name="connsiteX19" fmla="*/ 0 w 2770104"/>
                  <a:gd name="connsiteY19" fmla="*/ 407635 h 2447055"/>
                  <a:gd name="connsiteX20" fmla="*/ 2 w 2770104"/>
                  <a:gd name="connsiteY20" fmla="*/ 407541 h 2447055"/>
                  <a:gd name="connsiteX21" fmla="*/ 1 w 2770104"/>
                  <a:gd name="connsiteY21" fmla="*/ 407513 h 2447055"/>
                  <a:gd name="connsiteX22" fmla="*/ 3 w 2770104"/>
                  <a:gd name="connsiteY22" fmla="*/ 407515 h 2447055"/>
                  <a:gd name="connsiteX23" fmla="*/ 2431 w 2770104"/>
                  <a:gd name="connsiteY23" fmla="*/ 302010 h 2447055"/>
                  <a:gd name="connsiteX24" fmla="*/ 155838 w 2770104"/>
                  <a:gd name="connsiteY24" fmla="*/ 40379 h 2447055"/>
                  <a:gd name="connsiteX25" fmla="*/ 291363 w 2770104"/>
                  <a:gd name="connsiteY25" fmla="*/ 37 h 2447055"/>
                  <a:gd name="connsiteX0" fmla="*/ 87778 w 2770104"/>
                  <a:gd name="connsiteY0" fmla="*/ 507056 h 2447055"/>
                  <a:gd name="connsiteX1" fmla="*/ 94720 w 2770104"/>
                  <a:gd name="connsiteY1" fmla="*/ 514928 h 2447055"/>
                  <a:gd name="connsiteX2" fmla="*/ 94756 w 2770104"/>
                  <a:gd name="connsiteY2" fmla="*/ 514959 h 2447055"/>
                  <a:gd name="connsiteX3" fmla="*/ 87778 w 2770104"/>
                  <a:gd name="connsiteY3" fmla="*/ 507056 h 2447055"/>
                  <a:gd name="connsiteX4" fmla="*/ 291363 w 2770104"/>
                  <a:gd name="connsiteY4" fmla="*/ 37 h 2447055"/>
                  <a:gd name="connsiteX5" fmla="*/ 340657 w 2770104"/>
                  <a:gd name="connsiteY5" fmla="*/ 4063 h 2447055"/>
                  <a:gd name="connsiteX6" fmla="*/ 670095 w 2770104"/>
                  <a:gd name="connsiteY6" fmla="*/ 366415 h 2447055"/>
                  <a:gd name="connsiteX7" fmla="*/ 1009630 w 2770104"/>
                  <a:gd name="connsiteY7" fmla="*/ 787740 h 2447055"/>
                  <a:gd name="connsiteX8" fmla="*/ 105917 w 2770104"/>
                  <a:gd name="connsiteY8" fmla="*/ 524520 h 2447055"/>
                  <a:gd name="connsiteX9" fmla="*/ 1009517 w 2770104"/>
                  <a:gd name="connsiteY9" fmla="*/ 787785 h 2447055"/>
                  <a:gd name="connsiteX10" fmla="*/ 1158284 w 2770104"/>
                  <a:gd name="connsiteY10" fmla="*/ 744734 h 2447055"/>
                  <a:gd name="connsiteX11" fmla="*/ 2636089 w 2770104"/>
                  <a:gd name="connsiteY11" fmla="*/ 1014899 h 2447055"/>
                  <a:gd name="connsiteX12" fmla="*/ 2556308 w 2770104"/>
                  <a:gd name="connsiteY12" fmla="*/ 2053675 h 2447055"/>
                  <a:gd name="connsiteX13" fmla="*/ 2330786 w 2770104"/>
                  <a:gd name="connsiteY13" fmla="*/ 2257367 h 2447055"/>
                  <a:gd name="connsiteX14" fmla="*/ 1196200 w 2770104"/>
                  <a:gd name="connsiteY14" fmla="*/ 2327824 h 2447055"/>
                  <a:gd name="connsiteX15" fmla="*/ 502652 w 2770104"/>
                  <a:gd name="connsiteY15" fmla="*/ 1784092 h 2447055"/>
                  <a:gd name="connsiteX16" fmla="*/ 7792 w 2770104"/>
                  <a:gd name="connsiteY16" fmla="*/ 589849 h 2447055"/>
                  <a:gd name="connsiteX17" fmla="*/ 7 w 2770104"/>
                  <a:gd name="connsiteY17" fmla="*/ 407643 h 2447055"/>
                  <a:gd name="connsiteX18" fmla="*/ 0 w 2770104"/>
                  <a:gd name="connsiteY18" fmla="*/ 407635 h 2447055"/>
                  <a:gd name="connsiteX19" fmla="*/ 2 w 2770104"/>
                  <a:gd name="connsiteY19" fmla="*/ 407541 h 2447055"/>
                  <a:gd name="connsiteX20" fmla="*/ 1 w 2770104"/>
                  <a:gd name="connsiteY20" fmla="*/ 407513 h 2447055"/>
                  <a:gd name="connsiteX21" fmla="*/ 3 w 2770104"/>
                  <a:gd name="connsiteY21" fmla="*/ 407515 h 2447055"/>
                  <a:gd name="connsiteX22" fmla="*/ 2431 w 2770104"/>
                  <a:gd name="connsiteY22" fmla="*/ 302010 h 2447055"/>
                  <a:gd name="connsiteX23" fmla="*/ 155838 w 2770104"/>
                  <a:gd name="connsiteY23" fmla="*/ 40379 h 2447055"/>
                  <a:gd name="connsiteX24" fmla="*/ 291363 w 2770104"/>
                  <a:gd name="connsiteY24" fmla="*/ 37 h 2447055"/>
                  <a:gd name="connsiteX0" fmla="*/ 87778 w 2770104"/>
                  <a:gd name="connsiteY0" fmla="*/ 507056 h 2447055"/>
                  <a:gd name="connsiteX1" fmla="*/ 94720 w 2770104"/>
                  <a:gd name="connsiteY1" fmla="*/ 514928 h 2447055"/>
                  <a:gd name="connsiteX2" fmla="*/ 94756 w 2770104"/>
                  <a:gd name="connsiteY2" fmla="*/ 514959 h 2447055"/>
                  <a:gd name="connsiteX3" fmla="*/ 87778 w 2770104"/>
                  <a:gd name="connsiteY3" fmla="*/ 507056 h 2447055"/>
                  <a:gd name="connsiteX4" fmla="*/ 291363 w 2770104"/>
                  <a:gd name="connsiteY4" fmla="*/ 37 h 2447055"/>
                  <a:gd name="connsiteX5" fmla="*/ 340657 w 2770104"/>
                  <a:gd name="connsiteY5" fmla="*/ 4063 h 2447055"/>
                  <a:gd name="connsiteX6" fmla="*/ 670095 w 2770104"/>
                  <a:gd name="connsiteY6" fmla="*/ 366415 h 2447055"/>
                  <a:gd name="connsiteX7" fmla="*/ 1009630 w 2770104"/>
                  <a:gd name="connsiteY7" fmla="*/ 787740 h 2447055"/>
                  <a:gd name="connsiteX8" fmla="*/ 1009517 w 2770104"/>
                  <a:gd name="connsiteY8" fmla="*/ 787785 h 2447055"/>
                  <a:gd name="connsiteX9" fmla="*/ 1158284 w 2770104"/>
                  <a:gd name="connsiteY9" fmla="*/ 744734 h 2447055"/>
                  <a:gd name="connsiteX10" fmla="*/ 2636089 w 2770104"/>
                  <a:gd name="connsiteY10" fmla="*/ 1014899 h 2447055"/>
                  <a:gd name="connsiteX11" fmla="*/ 2556308 w 2770104"/>
                  <a:gd name="connsiteY11" fmla="*/ 2053675 h 2447055"/>
                  <a:gd name="connsiteX12" fmla="*/ 2330786 w 2770104"/>
                  <a:gd name="connsiteY12" fmla="*/ 2257367 h 2447055"/>
                  <a:gd name="connsiteX13" fmla="*/ 1196200 w 2770104"/>
                  <a:gd name="connsiteY13" fmla="*/ 2327824 h 2447055"/>
                  <a:gd name="connsiteX14" fmla="*/ 502652 w 2770104"/>
                  <a:gd name="connsiteY14" fmla="*/ 1784092 h 2447055"/>
                  <a:gd name="connsiteX15" fmla="*/ 7792 w 2770104"/>
                  <a:gd name="connsiteY15" fmla="*/ 589849 h 2447055"/>
                  <a:gd name="connsiteX16" fmla="*/ 7 w 2770104"/>
                  <a:gd name="connsiteY16" fmla="*/ 407643 h 2447055"/>
                  <a:gd name="connsiteX17" fmla="*/ 0 w 2770104"/>
                  <a:gd name="connsiteY17" fmla="*/ 407635 h 2447055"/>
                  <a:gd name="connsiteX18" fmla="*/ 2 w 2770104"/>
                  <a:gd name="connsiteY18" fmla="*/ 407541 h 2447055"/>
                  <a:gd name="connsiteX19" fmla="*/ 1 w 2770104"/>
                  <a:gd name="connsiteY19" fmla="*/ 407513 h 2447055"/>
                  <a:gd name="connsiteX20" fmla="*/ 3 w 2770104"/>
                  <a:gd name="connsiteY20" fmla="*/ 407515 h 2447055"/>
                  <a:gd name="connsiteX21" fmla="*/ 2431 w 2770104"/>
                  <a:gd name="connsiteY21" fmla="*/ 302010 h 2447055"/>
                  <a:gd name="connsiteX22" fmla="*/ 155838 w 2770104"/>
                  <a:gd name="connsiteY22" fmla="*/ 40379 h 2447055"/>
                  <a:gd name="connsiteX23" fmla="*/ 291363 w 2770104"/>
                  <a:gd name="connsiteY23" fmla="*/ 37 h 2447055"/>
                  <a:gd name="connsiteX0" fmla="*/ 94756 w 2770104"/>
                  <a:gd name="connsiteY0" fmla="*/ 514959 h 2447055"/>
                  <a:gd name="connsiteX1" fmla="*/ 94720 w 2770104"/>
                  <a:gd name="connsiteY1" fmla="*/ 514928 h 2447055"/>
                  <a:gd name="connsiteX2" fmla="*/ 94756 w 2770104"/>
                  <a:gd name="connsiteY2" fmla="*/ 514959 h 2447055"/>
                  <a:gd name="connsiteX3" fmla="*/ 291363 w 2770104"/>
                  <a:gd name="connsiteY3" fmla="*/ 37 h 2447055"/>
                  <a:gd name="connsiteX4" fmla="*/ 340657 w 2770104"/>
                  <a:gd name="connsiteY4" fmla="*/ 4063 h 2447055"/>
                  <a:gd name="connsiteX5" fmla="*/ 670095 w 2770104"/>
                  <a:gd name="connsiteY5" fmla="*/ 366415 h 2447055"/>
                  <a:gd name="connsiteX6" fmla="*/ 1009630 w 2770104"/>
                  <a:gd name="connsiteY6" fmla="*/ 787740 h 2447055"/>
                  <a:gd name="connsiteX7" fmla="*/ 1009517 w 2770104"/>
                  <a:gd name="connsiteY7" fmla="*/ 787785 h 2447055"/>
                  <a:gd name="connsiteX8" fmla="*/ 1158284 w 2770104"/>
                  <a:gd name="connsiteY8" fmla="*/ 744734 h 2447055"/>
                  <a:gd name="connsiteX9" fmla="*/ 2636089 w 2770104"/>
                  <a:gd name="connsiteY9" fmla="*/ 1014899 h 2447055"/>
                  <a:gd name="connsiteX10" fmla="*/ 2556308 w 2770104"/>
                  <a:gd name="connsiteY10" fmla="*/ 2053675 h 2447055"/>
                  <a:gd name="connsiteX11" fmla="*/ 2330786 w 2770104"/>
                  <a:gd name="connsiteY11" fmla="*/ 2257367 h 2447055"/>
                  <a:gd name="connsiteX12" fmla="*/ 1196200 w 2770104"/>
                  <a:gd name="connsiteY12" fmla="*/ 2327824 h 2447055"/>
                  <a:gd name="connsiteX13" fmla="*/ 502652 w 2770104"/>
                  <a:gd name="connsiteY13" fmla="*/ 1784092 h 2447055"/>
                  <a:gd name="connsiteX14" fmla="*/ 7792 w 2770104"/>
                  <a:gd name="connsiteY14" fmla="*/ 589849 h 2447055"/>
                  <a:gd name="connsiteX15" fmla="*/ 7 w 2770104"/>
                  <a:gd name="connsiteY15" fmla="*/ 407643 h 2447055"/>
                  <a:gd name="connsiteX16" fmla="*/ 0 w 2770104"/>
                  <a:gd name="connsiteY16" fmla="*/ 407635 h 2447055"/>
                  <a:gd name="connsiteX17" fmla="*/ 2 w 2770104"/>
                  <a:gd name="connsiteY17" fmla="*/ 407541 h 2447055"/>
                  <a:gd name="connsiteX18" fmla="*/ 1 w 2770104"/>
                  <a:gd name="connsiteY18" fmla="*/ 407513 h 2447055"/>
                  <a:gd name="connsiteX19" fmla="*/ 3 w 2770104"/>
                  <a:gd name="connsiteY19" fmla="*/ 407515 h 2447055"/>
                  <a:gd name="connsiteX20" fmla="*/ 2431 w 2770104"/>
                  <a:gd name="connsiteY20" fmla="*/ 302010 h 2447055"/>
                  <a:gd name="connsiteX21" fmla="*/ 155838 w 2770104"/>
                  <a:gd name="connsiteY21" fmla="*/ 40379 h 2447055"/>
                  <a:gd name="connsiteX22" fmla="*/ 291363 w 2770104"/>
                  <a:gd name="connsiteY22" fmla="*/ 37 h 2447055"/>
                  <a:gd name="connsiteX0" fmla="*/ 291363 w 2770104"/>
                  <a:gd name="connsiteY0" fmla="*/ 37 h 2447055"/>
                  <a:gd name="connsiteX1" fmla="*/ 340657 w 2770104"/>
                  <a:gd name="connsiteY1" fmla="*/ 4063 h 2447055"/>
                  <a:gd name="connsiteX2" fmla="*/ 670095 w 2770104"/>
                  <a:gd name="connsiteY2" fmla="*/ 366415 h 2447055"/>
                  <a:gd name="connsiteX3" fmla="*/ 1009630 w 2770104"/>
                  <a:gd name="connsiteY3" fmla="*/ 787740 h 2447055"/>
                  <a:gd name="connsiteX4" fmla="*/ 1009517 w 2770104"/>
                  <a:gd name="connsiteY4" fmla="*/ 787785 h 2447055"/>
                  <a:gd name="connsiteX5" fmla="*/ 1158284 w 2770104"/>
                  <a:gd name="connsiteY5" fmla="*/ 744734 h 2447055"/>
                  <a:gd name="connsiteX6" fmla="*/ 2636089 w 2770104"/>
                  <a:gd name="connsiteY6" fmla="*/ 1014899 h 2447055"/>
                  <a:gd name="connsiteX7" fmla="*/ 2556308 w 2770104"/>
                  <a:gd name="connsiteY7" fmla="*/ 2053675 h 2447055"/>
                  <a:gd name="connsiteX8" fmla="*/ 2330786 w 2770104"/>
                  <a:gd name="connsiteY8" fmla="*/ 2257367 h 2447055"/>
                  <a:gd name="connsiteX9" fmla="*/ 1196200 w 2770104"/>
                  <a:gd name="connsiteY9" fmla="*/ 2327824 h 2447055"/>
                  <a:gd name="connsiteX10" fmla="*/ 502652 w 2770104"/>
                  <a:gd name="connsiteY10" fmla="*/ 1784092 h 2447055"/>
                  <a:gd name="connsiteX11" fmla="*/ 7792 w 2770104"/>
                  <a:gd name="connsiteY11" fmla="*/ 589849 h 2447055"/>
                  <a:gd name="connsiteX12" fmla="*/ 7 w 2770104"/>
                  <a:gd name="connsiteY12" fmla="*/ 407643 h 2447055"/>
                  <a:gd name="connsiteX13" fmla="*/ 0 w 2770104"/>
                  <a:gd name="connsiteY13" fmla="*/ 407635 h 2447055"/>
                  <a:gd name="connsiteX14" fmla="*/ 2 w 2770104"/>
                  <a:gd name="connsiteY14" fmla="*/ 407541 h 2447055"/>
                  <a:gd name="connsiteX15" fmla="*/ 1 w 2770104"/>
                  <a:gd name="connsiteY15" fmla="*/ 407513 h 2447055"/>
                  <a:gd name="connsiteX16" fmla="*/ 3 w 2770104"/>
                  <a:gd name="connsiteY16" fmla="*/ 407515 h 2447055"/>
                  <a:gd name="connsiteX17" fmla="*/ 2431 w 2770104"/>
                  <a:gd name="connsiteY17" fmla="*/ 302010 h 2447055"/>
                  <a:gd name="connsiteX18" fmla="*/ 155838 w 2770104"/>
                  <a:gd name="connsiteY18" fmla="*/ 40379 h 2447055"/>
                  <a:gd name="connsiteX19" fmla="*/ 291363 w 2770104"/>
                  <a:gd name="connsiteY19" fmla="*/ 37 h 2447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770104" h="2447055">
                    <a:moveTo>
                      <a:pt x="291363" y="37"/>
                    </a:moveTo>
                    <a:cubicBezTo>
                      <a:pt x="307534" y="-243"/>
                      <a:pt x="323993" y="1044"/>
                      <a:pt x="340657" y="4063"/>
                    </a:cubicBezTo>
                    <a:cubicBezTo>
                      <a:pt x="512481" y="35191"/>
                      <a:pt x="582407" y="237119"/>
                      <a:pt x="670095" y="366415"/>
                    </a:cubicBezTo>
                    <a:cubicBezTo>
                      <a:pt x="771479" y="515692"/>
                      <a:pt x="881697" y="660147"/>
                      <a:pt x="1009630" y="787740"/>
                    </a:cubicBezTo>
                    <a:cubicBezTo>
                      <a:pt x="1066200" y="857968"/>
                      <a:pt x="984741" y="794953"/>
                      <a:pt x="1009517" y="787785"/>
                    </a:cubicBezTo>
                    <a:cubicBezTo>
                      <a:pt x="1034293" y="780617"/>
                      <a:pt x="1109046" y="763198"/>
                      <a:pt x="1158284" y="744734"/>
                    </a:cubicBezTo>
                    <a:cubicBezTo>
                      <a:pt x="1692796" y="543665"/>
                      <a:pt x="2279046" y="444539"/>
                      <a:pt x="2636089" y="1014899"/>
                    </a:cubicBezTo>
                    <a:cubicBezTo>
                      <a:pt x="2843706" y="1346580"/>
                      <a:pt x="2804737" y="1756201"/>
                      <a:pt x="2556308" y="2053675"/>
                    </a:cubicBezTo>
                    <a:cubicBezTo>
                      <a:pt x="2489560" y="2133655"/>
                      <a:pt x="2413332" y="2201294"/>
                      <a:pt x="2330786" y="2257367"/>
                    </a:cubicBezTo>
                    <a:cubicBezTo>
                      <a:pt x="1995071" y="2485259"/>
                      <a:pt x="1560353" y="2506639"/>
                      <a:pt x="1196200" y="2327824"/>
                    </a:cubicBezTo>
                    <a:cubicBezTo>
                      <a:pt x="937371" y="2200710"/>
                      <a:pt x="700264" y="2018981"/>
                      <a:pt x="502652" y="1784092"/>
                    </a:cubicBezTo>
                    <a:cubicBezTo>
                      <a:pt x="207289" y="1432902"/>
                      <a:pt x="44070" y="1014747"/>
                      <a:pt x="7792" y="589849"/>
                    </a:cubicBezTo>
                    <a:lnTo>
                      <a:pt x="7" y="407643"/>
                    </a:lnTo>
                    <a:cubicBezTo>
                      <a:pt x="5" y="407640"/>
                      <a:pt x="2" y="407638"/>
                      <a:pt x="0" y="407635"/>
                    </a:cubicBezTo>
                    <a:cubicBezTo>
                      <a:pt x="1" y="407604"/>
                      <a:pt x="1" y="407572"/>
                      <a:pt x="2" y="407541"/>
                    </a:cubicBezTo>
                    <a:cubicBezTo>
                      <a:pt x="2" y="407532"/>
                      <a:pt x="1" y="407522"/>
                      <a:pt x="1" y="407513"/>
                    </a:cubicBezTo>
                    <a:lnTo>
                      <a:pt x="3" y="407515"/>
                    </a:lnTo>
                    <a:cubicBezTo>
                      <a:pt x="812" y="372347"/>
                      <a:pt x="1622" y="337178"/>
                      <a:pt x="2431" y="302010"/>
                    </a:cubicBezTo>
                    <a:cubicBezTo>
                      <a:pt x="7666" y="195250"/>
                      <a:pt x="64037" y="95340"/>
                      <a:pt x="155838" y="40379"/>
                    </a:cubicBezTo>
                    <a:cubicBezTo>
                      <a:pt x="196925" y="15817"/>
                      <a:pt x="242849" y="876"/>
                      <a:pt x="291363" y="37"/>
                    </a:cubicBezTo>
                    <a:close/>
                  </a:path>
                </a:pathLst>
              </a:custGeom>
              <a:solidFill>
                <a:srgbClr val="4CC1EF"/>
              </a:solidFill>
              <a:ln w="12700">
                <a:miter lim="400000"/>
              </a:ln>
            </p:spPr>
            <p:txBody>
              <a:bodyPr wrap="square" lIns="28575" tIns="28575" rIns="28575" bIns="28575"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sz="3000">
                    <a:solidFill>
                      <a:srgbClr val="FFFFFF"/>
                    </a:solidFill>
                  </a:defRPr>
                </a:pPr>
                <a:endParaRPr kumimoji="0" sz="225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0" name="Shape">
                <a:extLst>
                  <a:ext uri="{FF2B5EF4-FFF2-40B4-BE49-F238E27FC236}">
                    <a16:creationId xmlns:a16="http://schemas.microsoft.com/office/drawing/2014/main" id="{873A038F-C5D3-4A43-9B46-CA9DDF824C0C}"/>
                  </a:ext>
                </a:extLst>
              </p:cNvPr>
              <p:cNvSpPr/>
              <p:nvPr/>
            </p:nvSpPr>
            <p:spPr>
              <a:xfrm>
                <a:off x="3781976" y="3320347"/>
                <a:ext cx="1009630" cy="808563"/>
              </a:xfrm>
              <a:custGeom>
                <a:avLst/>
                <a:gdLst/>
                <a:ahLst/>
                <a:cxnLst>
                  <a:cxn ang="0">
                    <a:pos x="wd2" y="hd2"/>
                  </a:cxn>
                  <a:cxn ang="5400000">
                    <a:pos x="wd2" y="hd2"/>
                  </a:cxn>
                  <a:cxn ang="10800000">
                    <a:pos x="wd2" y="hd2"/>
                  </a:cxn>
                  <a:cxn ang="16200000">
                    <a:pos x="wd2" y="hd2"/>
                  </a:cxn>
                </a:cxnLst>
                <a:rect l="0" t="0" r="r" b="b"/>
                <a:pathLst>
                  <a:path w="21600" h="19949" extrusionOk="0">
                    <a:moveTo>
                      <a:pt x="21600" y="19435"/>
                    </a:moveTo>
                    <a:cubicBezTo>
                      <a:pt x="18863" y="16287"/>
                      <a:pt x="16505" y="12723"/>
                      <a:pt x="14336" y="9040"/>
                    </a:cubicBezTo>
                    <a:cubicBezTo>
                      <a:pt x="12460" y="5850"/>
                      <a:pt x="10964" y="868"/>
                      <a:pt x="7288" y="100"/>
                    </a:cubicBezTo>
                    <a:cubicBezTo>
                      <a:pt x="5862" y="-198"/>
                      <a:pt x="4506" y="188"/>
                      <a:pt x="3334" y="996"/>
                    </a:cubicBezTo>
                    <a:cubicBezTo>
                      <a:pt x="1370" y="2352"/>
                      <a:pt x="164" y="4817"/>
                      <a:pt x="52" y="7451"/>
                    </a:cubicBezTo>
                    <a:cubicBezTo>
                      <a:pt x="17" y="8320"/>
                      <a:pt x="0" y="9188"/>
                      <a:pt x="0" y="10057"/>
                    </a:cubicBezTo>
                    <a:cubicBezTo>
                      <a:pt x="5001" y="17598"/>
                      <a:pt x="13405" y="21402"/>
                      <a:pt x="21600" y="19435"/>
                    </a:cubicBezTo>
                    <a:close/>
                  </a:path>
                </a:pathLst>
              </a:custGeom>
              <a:solidFill>
                <a:schemeClr val="bg2">
                  <a:lumMod val="75000"/>
                </a:schemeClr>
              </a:solidFill>
              <a:ln w="12700">
                <a:miter lim="400000"/>
              </a:ln>
            </p:spPr>
            <p:txBody>
              <a:bodyPr lIns="28575" tIns="28575" rIns="28575" bIns="2857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sz="3000">
                    <a:solidFill>
                      <a:srgbClr val="FFFFFF"/>
                    </a:solidFill>
                  </a:defRPr>
                </a:pPr>
                <a:endParaRPr kumimoji="0" sz="225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1" name="Shape">
                <a:extLst>
                  <a:ext uri="{FF2B5EF4-FFF2-40B4-BE49-F238E27FC236}">
                    <a16:creationId xmlns:a16="http://schemas.microsoft.com/office/drawing/2014/main" id="{CA76515F-C1DA-724C-BBE6-C8FF28B5D033}"/>
                  </a:ext>
                </a:extLst>
              </p:cNvPr>
              <p:cNvSpPr/>
              <p:nvPr/>
            </p:nvSpPr>
            <p:spPr>
              <a:xfrm>
                <a:off x="3781977" y="3727850"/>
                <a:ext cx="2770111" cy="2039553"/>
              </a:xfrm>
              <a:custGeom>
                <a:avLst/>
                <a:gdLst/>
                <a:ahLst/>
                <a:cxnLst>
                  <a:cxn ang="0">
                    <a:pos x="wd2" y="hd2"/>
                  </a:cxn>
                  <a:cxn ang="5400000">
                    <a:pos x="wd2" y="hd2"/>
                  </a:cxn>
                  <a:cxn ang="10800000">
                    <a:pos x="wd2" y="hd2"/>
                  </a:cxn>
                  <a:cxn ang="16200000">
                    <a:pos x="wd2" y="hd2"/>
                  </a:cxn>
                </a:cxnLst>
                <a:rect l="0" t="0" r="r" b="b"/>
                <a:pathLst>
                  <a:path w="21041" h="20987" extrusionOk="0">
                    <a:moveTo>
                      <a:pt x="3818" y="14165"/>
                    </a:moveTo>
                    <a:cubicBezTo>
                      <a:pt x="5319" y="16582"/>
                      <a:pt x="7120" y="18452"/>
                      <a:pt x="9086" y="19760"/>
                    </a:cubicBezTo>
                    <a:cubicBezTo>
                      <a:pt x="11852" y="21600"/>
                      <a:pt x="15154" y="21380"/>
                      <a:pt x="17704" y="19035"/>
                    </a:cubicBezTo>
                    <a:cubicBezTo>
                      <a:pt x="18331" y="18458"/>
                      <a:pt x="18910" y="17762"/>
                      <a:pt x="19417" y="16939"/>
                    </a:cubicBezTo>
                    <a:cubicBezTo>
                      <a:pt x="21304" y="13878"/>
                      <a:pt x="21600" y="9663"/>
                      <a:pt x="20023" y="6250"/>
                    </a:cubicBezTo>
                    <a:cubicBezTo>
                      <a:pt x="17311" y="381"/>
                      <a:pt x="12858" y="1401"/>
                      <a:pt x="8798" y="3470"/>
                    </a:cubicBezTo>
                    <a:cubicBezTo>
                      <a:pt x="8424" y="3660"/>
                      <a:pt x="8046" y="3807"/>
                      <a:pt x="7668" y="3913"/>
                    </a:cubicBezTo>
                    <a:cubicBezTo>
                      <a:pt x="4758" y="4733"/>
                      <a:pt x="1774" y="3147"/>
                      <a:pt x="0" y="0"/>
                    </a:cubicBezTo>
                    <a:cubicBezTo>
                      <a:pt x="1" y="5005"/>
                      <a:pt x="1254" y="10035"/>
                      <a:pt x="3818" y="14165"/>
                    </a:cubicBezTo>
                    <a:close/>
                  </a:path>
                </a:pathLst>
              </a:custGeom>
              <a:solidFill>
                <a:schemeClr val="bg2">
                  <a:lumMod val="90000"/>
                </a:schemeClr>
              </a:solidFill>
              <a:ln w="12700">
                <a:miter lim="400000"/>
              </a:ln>
            </p:spPr>
            <p:txBody>
              <a:bodyPr lIns="28575" tIns="28575" rIns="28575" bIns="28575"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sz="3000">
                    <a:solidFill>
                      <a:srgbClr val="FFFFFF"/>
                    </a:solidFill>
                  </a:defRPr>
                </a:pPr>
                <a:endParaRPr kumimoji="0" sz="225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grpSp>
      <p:sp>
        <p:nvSpPr>
          <p:cNvPr id="18" name="Oval 17"/>
          <p:cNvSpPr/>
          <p:nvPr/>
        </p:nvSpPr>
        <p:spPr>
          <a:xfrm>
            <a:off x="4555840" y="1446062"/>
            <a:ext cx="235897" cy="262209"/>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Elbow Connector 18"/>
          <p:cNvCxnSpPr>
            <a:stCxn id="18" idx="2"/>
            <a:endCxn id="15" idx="1"/>
          </p:cNvCxnSpPr>
          <p:nvPr/>
        </p:nvCxnSpPr>
        <p:spPr>
          <a:xfrm rot="10800000" flipV="1">
            <a:off x="2656180" y="1577166"/>
            <a:ext cx="1899660" cy="1101395"/>
          </a:xfrm>
          <a:prstGeom prst="bentConnector3">
            <a:avLst>
              <a:gd name="adj1" fmla="val 100695"/>
            </a:avLst>
          </a:prstGeom>
          <a:ln>
            <a:solidFill>
              <a:srgbClr val="00B0F0"/>
            </a:solidFill>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5117751" y="1446988"/>
            <a:ext cx="2557004" cy="954107"/>
          </a:xfrm>
          <a:prstGeom prst="rect">
            <a:avLst/>
          </a:prstGeom>
          <a:noFill/>
        </p:spPr>
        <p:txBody>
          <a:bodyPr wrap="square" rtlCol="0">
            <a:spAutoFit/>
          </a:bodyPr>
          <a:lstStyle/>
          <a:p>
            <a:pPr algn="ctr"/>
            <a:r>
              <a:rPr lang="en-US" sz="2800" b="1" kern="0" spc="120" dirty="0" err="1"/>
              <a:t>Cyclicity</a:t>
            </a:r>
            <a:r>
              <a:rPr lang="en-US" sz="2800" b="1" kern="0" spc="120" dirty="0"/>
              <a:t> Detection</a:t>
            </a:r>
          </a:p>
        </p:txBody>
      </p:sp>
      <p:sp>
        <p:nvSpPr>
          <p:cNvPr id="26" name="TextBox 25"/>
          <p:cNvSpPr txBox="1"/>
          <p:nvPr/>
        </p:nvSpPr>
        <p:spPr>
          <a:xfrm>
            <a:off x="5059754" y="5354878"/>
            <a:ext cx="2878016" cy="1200329"/>
          </a:xfrm>
          <a:prstGeom prst="rect">
            <a:avLst/>
          </a:prstGeom>
          <a:noFill/>
          <a:ln w="19050">
            <a:solidFill>
              <a:schemeClr val="tx1"/>
            </a:solidFill>
          </a:ln>
        </p:spPr>
        <p:txBody>
          <a:bodyPr wrap="square" rtlCol="0">
            <a:spAutoFit/>
          </a:bodyPr>
          <a:lstStyle/>
          <a:p>
            <a:pPr lvl="0"/>
            <a:r>
              <a:rPr lang="en-US" dirty="0"/>
              <a:t>The resulting value will be the 99</a:t>
            </a:r>
            <a:r>
              <a:rPr lang="en-US" baseline="30000" dirty="0"/>
              <a:t>th</a:t>
            </a:r>
            <a:r>
              <a:rPr lang="en-US" dirty="0"/>
              <a:t> percent confidence value for significance thresholding</a:t>
            </a:r>
          </a:p>
        </p:txBody>
      </p:sp>
      <p:cxnSp>
        <p:nvCxnSpPr>
          <p:cNvPr id="27" name="Elbow Connector 26"/>
          <p:cNvCxnSpPr>
            <a:stCxn id="18" idx="4"/>
            <a:endCxn id="26" idx="1"/>
          </p:cNvCxnSpPr>
          <p:nvPr/>
        </p:nvCxnSpPr>
        <p:spPr>
          <a:xfrm rot="16200000" flipH="1">
            <a:off x="2743385" y="3638674"/>
            <a:ext cx="4246772" cy="385965"/>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059754" y="2733102"/>
            <a:ext cx="2878016" cy="923330"/>
          </a:xfrm>
          <a:prstGeom prst="rect">
            <a:avLst/>
          </a:prstGeom>
          <a:noFill/>
          <a:ln w="19050">
            <a:solidFill>
              <a:schemeClr val="tx1"/>
            </a:solidFill>
          </a:ln>
        </p:spPr>
        <p:txBody>
          <a:bodyPr wrap="square" rtlCol="0">
            <a:spAutoFit/>
          </a:bodyPr>
          <a:lstStyle/>
          <a:p>
            <a:pPr lvl="0"/>
            <a:r>
              <a:rPr lang="en-US" dirty="0"/>
              <a:t>Shuffle the time series 100 times to obtain 100 random samples in the set</a:t>
            </a:r>
          </a:p>
        </p:txBody>
      </p:sp>
      <p:sp>
        <p:nvSpPr>
          <p:cNvPr id="31" name="TextBox 30"/>
          <p:cNvSpPr txBox="1"/>
          <p:nvPr/>
        </p:nvSpPr>
        <p:spPr>
          <a:xfrm>
            <a:off x="5059754" y="3921272"/>
            <a:ext cx="2878016" cy="1200329"/>
          </a:xfrm>
          <a:prstGeom prst="rect">
            <a:avLst/>
          </a:prstGeom>
          <a:noFill/>
          <a:ln w="19050">
            <a:solidFill>
              <a:schemeClr val="tx1"/>
            </a:solidFill>
          </a:ln>
        </p:spPr>
        <p:txBody>
          <a:bodyPr wrap="square" rtlCol="0">
            <a:spAutoFit/>
          </a:bodyPr>
          <a:lstStyle/>
          <a:p>
            <a:pPr lvl="0"/>
            <a:r>
              <a:rPr lang="en-US" dirty="0"/>
              <a:t>Take the 2</a:t>
            </a:r>
            <a:r>
              <a:rPr lang="en-US" baseline="30000" dirty="0"/>
              <a:t>nd</a:t>
            </a:r>
            <a:r>
              <a:rPr lang="en-US" dirty="0"/>
              <a:t> highest peak in the ACF among all the peak powers from these 100 samples</a:t>
            </a:r>
          </a:p>
        </p:txBody>
      </p:sp>
      <p:cxnSp>
        <p:nvCxnSpPr>
          <p:cNvPr id="35" name="Straight Connector 34"/>
          <p:cNvCxnSpPr/>
          <p:nvPr/>
        </p:nvCxnSpPr>
        <p:spPr>
          <a:xfrm flipH="1" flipV="1">
            <a:off x="4673788" y="3191224"/>
            <a:ext cx="385966" cy="4347"/>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p:cNvCxnSpPr>
            <a:stCxn id="31" idx="1"/>
          </p:cNvCxnSpPr>
          <p:nvPr/>
        </p:nvCxnSpPr>
        <p:spPr>
          <a:xfrm flipH="1" flipV="1">
            <a:off x="4673788" y="4517397"/>
            <a:ext cx="385966" cy="4040"/>
          </a:xfrm>
          <a:prstGeom prst="line">
            <a:avLst/>
          </a:prstGeom>
        </p:spPr>
        <p:style>
          <a:lnRef idx="1">
            <a:schemeClr val="accent1"/>
          </a:lnRef>
          <a:fillRef idx="0">
            <a:schemeClr val="accent1"/>
          </a:fillRef>
          <a:effectRef idx="0">
            <a:schemeClr val="accent1"/>
          </a:effectRef>
          <a:fontRef idx="minor">
            <a:schemeClr val="tx1"/>
          </a:fontRef>
        </p:style>
      </p:cxnSp>
      <p:sp>
        <p:nvSpPr>
          <p:cNvPr id="21" name="AutoShape 2" descr="Image result for auto correlationsignal gif"/>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AutoShape 4" descr="Image result for auto correlationsignal gif"/>
          <p:cNvSpPr>
            <a:spLocks noChangeAspect="1" noChangeArrowheads="1"/>
          </p:cNvSpPr>
          <p:nvPr/>
        </p:nvSpPr>
        <p:spPr bwMode="auto">
          <a:xfrm>
            <a:off x="215900" y="158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3" name="Picture 2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22810" y="2740665"/>
            <a:ext cx="4069190" cy="3827293"/>
          </a:xfrm>
          <a:prstGeom prst="rect">
            <a:avLst/>
          </a:prstGeom>
        </p:spPr>
      </p:pic>
      <p:sp>
        <p:nvSpPr>
          <p:cNvPr id="38" name="TextBox 37"/>
          <p:cNvSpPr txBox="1"/>
          <p:nvPr/>
        </p:nvSpPr>
        <p:spPr>
          <a:xfrm>
            <a:off x="8089621" y="2550971"/>
            <a:ext cx="2557004" cy="369332"/>
          </a:xfrm>
          <a:prstGeom prst="rect">
            <a:avLst/>
          </a:prstGeom>
          <a:noFill/>
        </p:spPr>
        <p:txBody>
          <a:bodyPr wrap="square" rtlCol="0">
            <a:spAutoFit/>
          </a:bodyPr>
          <a:lstStyle/>
          <a:p>
            <a:pPr algn="ctr"/>
            <a:r>
              <a:rPr lang="en-US" b="1" kern="0" spc="120" dirty="0"/>
              <a:t>Example Of ACF</a:t>
            </a:r>
          </a:p>
        </p:txBody>
      </p:sp>
    </p:spTree>
    <p:extLst>
      <p:ext uri="{BB962C8B-B14F-4D97-AF65-F5344CB8AC3E}">
        <p14:creationId xmlns:p14="http://schemas.microsoft.com/office/powerpoint/2010/main" val="41933557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accent5">
            <a:lumMod val="50000"/>
          </a:schemeClr>
        </a:solidFill>
        <a:effectLst/>
      </p:bgPr>
    </p:bg>
    <p:spTree>
      <p:nvGrpSpPr>
        <p:cNvPr id="1" name=""/>
        <p:cNvGrpSpPr/>
        <p:nvPr/>
      </p:nvGrpSpPr>
      <p:grpSpPr>
        <a:xfrm>
          <a:off x="0" y="0"/>
          <a:ext cx="0" cy="0"/>
          <a:chOff x="0" y="0"/>
          <a:chExt cx="0" cy="0"/>
        </a:xfrm>
      </p:grpSpPr>
      <p:sp>
        <p:nvSpPr>
          <p:cNvPr id="3" name="TextBox 2"/>
          <p:cNvSpPr txBox="1"/>
          <p:nvPr/>
        </p:nvSpPr>
        <p:spPr>
          <a:xfrm>
            <a:off x="11760740" y="2008761"/>
            <a:ext cx="431260" cy="2840477"/>
          </a:xfrm>
          <a:prstGeom prst="rect">
            <a:avLst/>
          </a:prstGeom>
          <a:solidFill>
            <a:schemeClr val="bg1"/>
          </a:solidFill>
        </p:spPr>
        <p:txBody>
          <a:bodyPr wrap="square" rtlCol="0">
            <a:spAutoFit/>
          </a:bodyPr>
          <a:lstStyle/>
          <a:p>
            <a:endParaRPr lang="en-US" dirty="0">
              <a:solidFill>
                <a:prstClr val="black"/>
              </a:solidFill>
            </a:endParaRPr>
          </a:p>
        </p:txBody>
      </p:sp>
      <p:sp>
        <p:nvSpPr>
          <p:cNvPr id="4" name="TextBox 3">
            <a:extLst>
              <a:ext uri="{FF2B5EF4-FFF2-40B4-BE49-F238E27FC236}">
                <a16:creationId xmlns:a16="http://schemas.microsoft.com/office/drawing/2014/main" id="{B57D941B-4A22-4182-A7FE-249A91D9247B}"/>
              </a:ext>
            </a:extLst>
          </p:cNvPr>
          <p:cNvSpPr txBox="1"/>
          <p:nvPr/>
        </p:nvSpPr>
        <p:spPr>
          <a:xfrm>
            <a:off x="2684832" y="2921168"/>
            <a:ext cx="8813258" cy="1015663"/>
          </a:xfrm>
          <a:prstGeom prst="rect">
            <a:avLst/>
          </a:prstGeom>
          <a:noFill/>
        </p:spPr>
        <p:txBody>
          <a:bodyPr wrap="square" rtlCol="0">
            <a:spAutoFit/>
          </a:bodyPr>
          <a:lstStyle/>
          <a:p>
            <a:pPr algn="r"/>
            <a:r>
              <a:rPr lang="en-US" sz="6000" b="1" dirty="0">
                <a:solidFill>
                  <a:schemeClr val="bg1"/>
                </a:solidFill>
                <a:latin typeface="Raleway" panose="020B0503030101060003"/>
              </a:rPr>
              <a:t>Models Used</a:t>
            </a:r>
          </a:p>
        </p:txBody>
      </p:sp>
    </p:spTree>
    <p:extLst>
      <p:ext uri="{BB962C8B-B14F-4D97-AF65-F5344CB8AC3E}">
        <p14:creationId xmlns:p14="http://schemas.microsoft.com/office/powerpoint/2010/main" val="34421445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27804" y="262475"/>
            <a:ext cx="11734494" cy="769441"/>
          </a:xfrm>
          <a:prstGeom prst="rect">
            <a:avLst/>
          </a:prstGeom>
          <a:noFill/>
        </p:spPr>
        <p:txBody>
          <a:bodyPr wrap="square" rtlCol="0">
            <a:spAutoFit/>
          </a:bodyPr>
          <a:lstStyle/>
          <a:p>
            <a:r>
              <a:rPr lang="en-US" sz="4400" b="1" dirty="0">
                <a:latin typeface="Raleway" panose="020B0503030101060003" pitchFamily="34" charset="0"/>
              </a:rPr>
              <a:t> ARIMA</a:t>
            </a:r>
            <a:endParaRPr lang="en-US" sz="4400" b="1" dirty="0">
              <a:solidFill>
                <a:srgbClr val="203864"/>
              </a:solidFill>
              <a:latin typeface="Raleway" panose="020B0503030101060003" pitchFamily="34" charset="0"/>
            </a:endParaRPr>
          </a:p>
        </p:txBody>
      </p:sp>
      <p:cxnSp>
        <p:nvCxnSpPr>
          <p:cNvPr id="3" name="Straight Connector 2"/>
          <p:cNvCxnSpPr/>
          <p:nvPr/>
        </p:nvCxnSpPr>
        <p:spPr>
          <a:xfrm>
            <a:off x="0" y="1031916"/>
            <a:ext cx="12192000" cy="0"/>
          </a:xfrm>
          <a:prstGeom prst="line">
            <a:avLst/>
          </a:prstGeom>
          <a:ln w="28575">
            <a:solidFill>
              <a:srgbClr val="002060"/>
            </a:solidFill>
          </a:ln>
        </p:spPr>
        <p:style>
          <a:lnRef idx="1">
            <a:schemeClr val="accent1"/>
          </a:lnRef>
          <a:fillRef idx="0">
            <a:schemeClr val="accent1"/>
          </a:fillRef>
          <a:effectRef idx="0">
            <a:schemeClr val="accent1"/>
          </a:effectRef>
          <a:fontRef idx="minor">
            <a:schemeClr val="tx1"/>
          </a:fontRef>
        </p:style>
      </p:cxnSp>
      <p:sp>
        <p:nvSpPr>
          <p:cNvPr id="4" name="Rectangle 3"/>
          <p:cNvSpPr/>
          <p:nvPr/>
        </p:nvSpPr>
        <p:spPr>
          <a:xfrm>
            <a:off x="0" y="168646"/>
            <a:ext cx="327804" cy="86327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F657D168-BED7-4F59-8554-65B284623E4F}"/>
              </a:ext>
            </a:extLst>
          </p:cNvPr>
          <p:cNvSpPr txBox="1"/>
          <p:nvPr/>
        </p:nvSpPr>
        <p:spPr>
          <a:xfrm>
            <a:off x="395898" y="5548370"/>
            <a:ext cx="11306476" cy="923330"/>
          </a:xfrm>
          <a:prstGeom prst="rect">
            <a:avLst/>
          </a:prstGeom>
          <a:noFill/>
          <a:ln w="19050">
            <a:solidFill>
              <a:schemeClr val="tx1"/>
            </a:solidFill>
          </a:ln>
        </p:spPr>
        <p:txBody>
          <a:bodyPr wrap="square" rtlCol="0">
            <a:spAutoFit/>
          </a:bodyPr>
          <a:lstStyle>
            <a:defPPr>
              <a:defRPr lang="en-US"/>
            </a:defPPr>
            <a:lvl1pPr algn="ctr"/>
          </a:lstStyle>
          <a:p>
            <a:pPr marL="285750" indent="-285750" algn="l">
              <a:buFont typeface="Wingdings" panose="05000000000000000000" pitchFamily="2" charset="2"/>
              <a:buChar char="Ø"/>
            </a:pPr>
            <a:r>
              <a:rPr lang="en-US" dirty="0"/>
              <a:t>First order differencing is done for all three meter readings, further ARIMA time series model is applied to it.</a:t>
            </a:r>
          </a:p>
          <a:p>
            <a:pPr marL="285750" indent="-285750" algn="l">
              <a:buFont typeface="Wingdings" panose="05000000000000000000" pitchFamily="2" charset="2"/>
              <a:buChar char="Ø"/>
            </a:pPr>
            <a:r>
              <a:rPr lang="en-US" dirty="0"/>
              <a:t>The number of autoregressive terms (p) and the number of lagged forecast errors in the prediction equation (q) are found using the ACF and PACF curves respectively</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2477" y="1143862"/>
            <a:ext cx="9633318" cy="4292561"/>
          </a:xfrm>
          <a:prstGeom prst="rect">
            <a:avLst/>
          </a:prstGeom>
        </p:spPr>
      </p:pic>
      <p:sp>
        <p:nvSpPr>
          <p:cNvPr id="15" name="TextBox 14"/>
          <p:cNvSpPr txBox="1"/>
          <p:nvPr/>
        </p:nvSpPr>
        <p:spPr>
          <a:xfrm rot="16200000">
            <a:off x="-333928" y="3173457"/>
            <a:ext cx="2961222" cy="307777"/>
          </a:xfrm>
          <a:prstGeom prst="rect">
            <a:avLst/>
          </a:prstGeom>
          <a:noFill/>
        </p:spPr>
        <p:txBody>
          <a:bodyPr wrap="square" rtlCol="0">
            <a:spAutoFit/>
          </a:bodyPr>
          <a:lstStyle/>
          <a:p>
            <a:r>
              <a:rPr lang="en-US" sz="1400" b="1" dirty="0"/>
              <a:t>Example For Building 3 Main Meter</a:t>
            </a:r>
          </a:p>
        </p:txBody>
      </p:sp>
    </p:spTree>
    <p:extLst>
      <p:ext uri="{BB962C8B-B14F-4D97-AF65-F5344CB8AC3E}">
        <p14:creationId xmlns:p14="http://schemas.microsoft.com/office/powerpoint/2010/main" val="27090127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27804" y="262475"/>
            <a:ext cx="11734494" cy="769441"/>
          </a:xfrm>
          <a:prstGeom prst="rect">
            <a:avLst/>
          </a:prstGeom>
          <a:noFill/>
        </p:spPr>
        <p:txBody>
          <a:bodyPr wrap="square" rtlCol="0">
            <a:spAutoFit/>
          </a:bodyPr>
          <a:lstStyle/>
          <a:p>
            <a:r>
              <a:rPr lang="en-US" sz="4400" b="1" dirty="0">
                <a:latin typeface="Raleway" panose="020B0503030101060003" pitchFamily="34" charset="0"/>
              </a:rPr>
              <a:t>Regression Model</a:t>
            </a:r>
            <a:endParaRPr lang="en-US" sz="4400" b="1" dirty="0">
              <a:solidFill>
                <a:srgbClr val="203864"/>
              </a:solidFill>
              <a:latin typeface="Raleway" panose="020B0503030101060003" pitchFamily="34" charset="0"/>
            </a:endParaRPr>
          </a:p>
        </p:txBody>
      </p:sp>
      <p:cxnSp>
        <p:nvCxnSpPr>
          <p:cNvPr id="3" name="Straight Connector 2"/>
          <p:cNvCxnSpPr/>
          <p:nvPr/>
        </p:nvCxnSpPr>
        <p:spPr>
          <a:xfrm>
            <a:off x="0" y="1031916"/>
            <a:ext cx="12192000" cy="0"/>
          </a:xfrm>
          <a:prstGeom prst="line">
            <a:avLst/>
          </a:prstGeom>
          <a:ln w="28575">
            <a:solidFill>
              <a:srgbClr val="002060"/>
            </a:solidFill>
          </a:ln>
        </p:spPr>
        <p:style>
          <a:lnRef idx="1">
            <a:schemeClr val="accent1"/>
          </a:lnRef>
          <a:fillRef idx="0">
            <a:schemeClr val="accent1"/>
          </a:fillRef>
          <a:effectRef idx="0">
            <a:schemeClr val="accent1"/>
          </a:effectRef>
          <a:fontRef idx="minor">
            <a:schemeClr val="tx1"/>
          </a:fontRef>
        </p:style>
      </p:cxnSp>
      <p:sp>
        <p:nvSpPr>
          <p:cNvPr id="4" name="Rectangle 3"/>
          <p:cNvSpPr/>
          <p:nvPr/>
        </p:nvSpPr>
        <p:spPr>
          <a:xfrm>
            <a:off x="0" y="168646"/>
            <a:ext cx="327804" cy="86327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6" name="Diagram 25"/>
          <p:cNvGraphicFramePr/>
          <p:nvPr>
            <p:extLst>
              <p:ext uri="{D42A27DB-BD31-4B8C-83A1-F6EECF244321}">
                <p14:modId xmlns:p14="http://schemas.microsoft.com/office/powerpoint/2010/main" val="1354686752"/>
              </p:ext>
            </p:extLst>
          </p:nvPr>
        </p:nvGraphicFramePr>
        <p:xfrm>
          <a:off x="0" y="1801357"/>
          <a:ext cx="5710695" cy="45194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27" name="Group 26"/>
          <p:cNvGrpSpPr/>
          <p:nvPr/>
        </p:nvGrpSpPr>
        <p:grpSpPr>
          <a:xfrm>
            <a:off x="6096000" y="1729939"/>
            <a:ext cx="5934420" cy="4590868"/>
            <a:chOff x="145400" y="1126144"/>
            <a:chExt cx="5934420" cy="4590868"/>
          </a:xfrm>
        </p:grpSpPr>
        <p:sp>
          <p:nvSpPr>
            <p:cNvPr id="28" name="Rounded Rectangle 27"/>
            <p:cNvSpPr/>
            <p:nvPr/>
          </p:nvSpPr>
          <p:spPr>
            <a:xfrm>
              <a:off x="3052516" y="4433457"/>
              <a:ext cx="3027304" cy="1283555"/>
            </a:xfrm>
            <a:prstGeom prst="round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tx1"/>
                  </a:solidFill>
                </a:rPr>
                <a:t>XG Boost</a:t>
              </a:r>
            </a:p>
          </p:txBody>
        </p:sp>
        <p:sp>
          <p:nvSpPr>
            <p:cNvPr id="29" name="Rounded Rectangle 28"/>
            <p:cNvSpPr/>
            <p:nvPr/>
          </p:nvSpPr>
          <p:spPr>
            <a:xfrm>
              <a:off x="3052516" y="1126144"/>
              <a:ext cx="3027304" cy="1298223"/>
            </a:xfrm>
            <a:prstGeom prst="round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tx1"/>
                  </a:solidFill>
                </a:rPr>
                <a:t>Lasso</a:t>
              </a:r>
              <a:endParaRPr lang="en-US" dirty="0">
                <a:solidFill>
                  <a:schemeClr val="tx1"/>
                </a:solidFill>
              </a:endParaRPr>
            </a:p>
          </p:txBody>
        </p:sp>
        <p:grpSp>
          <p:nvGrpSpPr>
            <p:cNvPr id="30" name="Group 29"/>
            <p:cNvGrpSpPr/>
            <p:nvPr/>
          </p:nvGrpSpPr>
          <p:grpSpPr>
            <a:xfrm>
              <a:off x="145400" y="1364973"/>
              <a:ext cx="3357438" cy="4112997"/>
              <a:chOff x="145400" y="1364973"/>
              <a:chExt cx="3357438" cy="4112997"/>
            </a:xfrm>
          </p:grpSpPr>
          <p:grpSp>
            <p:nvGrpSpPr>
              <p:cNvPr id="31" name="Group 30"/>
              <p:cNvGrpSpPr/>
              <p:nvPr/>
            </p:nvGrpSpPr>
            <p:grpSpPr>
              <a:xfrm>
                <a:off x="1841679" y="1696278"/>
                <a:ext cx="1555755" cy="3437135"/>
                <a:chOff x="2555920" y="1696278"/>
                <a:chExt cx="1555755" cy="3437135"/>
              </a:xfrm>
            </p:grpSpPr>
            <p:cxnSp>
              <p:nvCxnSpPr>
                <p:cNvPr id="35" name="Straight Connector 34"/>
                <p:cNvCxnSpPr/>
                <p:nvPr/>
              </p:nvCxnSpPr>
              <p:spPr>
                <a:xfrm flipH="1">
                  <a:off x="3087757" y="1696278"/>
                  <a:ext cx="19878" cy="3437135"/>
                </a:xfrm>
                <a:prstGeom prst="line">
                  <a:avLst/>
                </a:prstGeom>
                <a:ln w="28575">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3087757" y="1696278"/>
                  <a:ext cx="583096" cy="6626"/>
                </a:xfrm>
                <a:prstGeom prst="line">
                  <a:avLst/>
                </a:prstGeom>
                <a:ln w="28575">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a:stCxn id="32" idx="3"/>
                </p:cNvCxnSpPr>
                <p:nvPr/>
              </p:nvCxnSpPr>
              <p:spPr>
                <a:xfrm>
                  <a:off x="2555920" y="3491948"/>
                  <a:ext cx="551715" cy="273"/>
                </a:xfrm>
                <a:prstGeom prst="line">
                  <a:avLst/>
                </a:prstGeom>
                <a:ln w="28575">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3067879" y="5133413"/>
                  <a:ext cx="1043796" cy="0"/>
                </a:xfrm>
                <a:prstGeom prst="line">
                  <a:avLst/>
                </a:prstGeom>
                <a:ln w="28575">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grpSp>
          <p:sp>
            <p:nvSpPr>
              <p:cNvPr id="32" name="Rectangle 31"/>
              <p:cNvSpPr/>
              <p:nvPr/>
            </p:nvSpPr>
            <p:spPr>
              <a:xfrm>
                <a:off x="145400" y="2782957"/>
                <a:ext cx="1696279" cy="1417982"/>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p:cNvSpPr/>
              <p:nvPr/>
            </p:nvSpPr>
            <p:spPr>
              <a:xfrm>
                <a:off x="2765591" y="1364973"/>
                <a:ext cx="689114" cy="689114"/>
              </a:xfrm>
              <a:prstGeom prst="ellipse">
                <a:avLst/>
              </a:prstGeom>
              <a:solidFill>
                <a:srgbClr val="FFFFFF"/>
              </a:solidFill>
              <a:ln w="57150">
                <a:solidFill>
                  <a:srgbClr val="203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1</a:t>
                </a:r>
              </a:p>
            </p:txBody>
          </p:sp>
          <p:sp>
            <p:nvSpPr>
              <p:cNvPr id="34" name="Oval 33"/>
              <p:cNvSpPr/>
              <p:nvPr/>
            </p:nvSpPr>
            <p:spPr>
              <a:xfrm>
                <a:off x="2813724" y="4788856"/>
                <a:ext cx="689114" cy="689114"/>
              </a:xfrm>
              <a:prstGeom prst="ellipse">
                <a:avLst/>
              </a:prstGeom>
              <a:solidFill>
                <a:srgbClr val="FFFFFF"/>
              </a:solidFill>
              <a:ln w="57150">
                <a:solidFill>
                  <a:srgbClr val="203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3</a:t>
                </a:r>
                <a:endParaRPr lang="en-US" dirty="0">
                  <a:solidFill>
                    <a:schemeClr val="tx1"/>
                  </a:solidFill>
                </a:endParaRPr>
              </a:p>
            </p:txBody>
          </p:sp>
        </p:grpSp>
      </p:grpSp>
      <p:sp>
        <p:nvSpPr>
          <p:cNvPr id="39" name="Rounded Rectangle 38"/>
          <p:cNvSpPr/>
          <p:nvPr/>
        </p:nvSpPr>
        <p:spPr>
          <a:xfrm>
            <a:off x="9003116" y="3383561"/>
            <a:ext cx="3027304" cy="1298223"/>
          </a:xfrm>
          <a:prstGeom prst="round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tx1"/>
                </a:solidFill>
              </a:rPr>
              <a:t>Ridge</a:t>
            </a:r>
          </a:p>
        </p:txBody>
      </p:sp>
      <p:sp>
        <p:nvSpPr>
          <p:cNvPr id="41" name="Oval 40"/>
          <p:cNvSpPr/>
          <p:nvPr/>
        </p:nvSpPr>
        <p:spPr>
          <a:xfrm>
            <a:off x="8615664" y="3751186"/>
            <a:ext cx="689114" cy="689114"/>
          </a:xfrm>
          <a:prstGeom prst="ellipse">
            <a:avLst/>
          </a:prstGeom>
          <a:solidFill>
            <a:srgbClr val="FFFFFF"/>
          </a:solidFill>
          <a:ln w="57150">
            <a:solidFill>
              <a:srgbClr val="2038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2</a:t>
            </a:r>
          </a:p>
        </p:txBody>
      </p:sp>
      <p:cxnSp>
        <p:nvCxnSpPr>
          <p:cNvPr id="42" name="Straight Connector 41"/>
          <p:cNvCxnSpPr>
            <a:endCxn id="41" idx="2"/>
          </p:cNvCxnSpPr>
          <p:nvPr/>
        </p:nvCxnSpPr>
        <p:spPr>
          <a:xfrm>
            <a:off x="8343994" y="4095743"/>
            <a:ext cx="271670" cy="0"/>
          </a:xfrm>
          <a:prstGeom prst="line">
            <a:avLst/>
          </a:prstGeom>
          <a:ln w="28575">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pic>
        <p:nvPicPr>
          <p:cNvPr id="43" name="Picture 4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416980" y="3568583"/>
            <a:ext cx="1054320" cy="1054320"/>
          </a:xfrm>
          <a:prstGeom prst="rect">
            <a:avLst/>
          </a:prstGeom>
        </p:spPr>
      </p:pic>
    </p:spTree>
    <p:extLst>
      <p:ext uri="{BB962C8B-B14F-4D97-AF65-F5344CB8AC3E}">
        <p14:creationId xmlns:p14="http://schemas.microsoft.com/office/powerpoint/2010/main" val="9402160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7030A0"/>
        </a:solidFill>
        <a:effectLst/>
      </p:bgPr>
    </p:bg>
    <p:spTree>
      <p:nvGrpSpPr>
        <p:cNvPr id="1" name=""/>
        <p:cNvGrpSpPr/>
        <p:nvPr/>
      </p:nvGrpSpPr>
      <p:grpSpPr>
        <a:xfrm>
          <a:off x="0" y="0"/>
          <a:ext cx="0" cy="0"/>
          <a:chOff x="0" y="0"/>
          <a:chExt cx="0" cy="0"/>
        </a:xfrm>
      </p:grpSpPr>
      <p:sp>
        <p:nvSpPr>
          <p:cNvPr id="3" name="TextBox 2"/>
          <p:cNvSpPr txBox="1"/>
          <p:nvPr/>
        </p:nvSpPr>
        <p:spPr>
          <a:xfrm>
            <a:off x="11760740" y="2008761"/>
            <a:ext cx="431260" cy="2840477"/>
          </a:xfrm>
          <a:prstGeom prst="rect">
            <a:avLst/>
          </a:prstGeom>
          <a:solidFill>
            <a:schemeClr val="bg1"/>
          </a:solidFill>
        </p:spPr>
        <p:txBody>
          <a:bodyPr wrap="square" rtlCol="0">
            <a:spAutoFit/>
          </a:bodyPr>
          <a:lstStyle/>
          <a:p>
            <a:endParaRPr lang="en-US" dirty="0">
              <a:solidFill>
                <a:prstClr val="black"/>
              </a:solidFill>
            </a:endParaRPr>
          </a:p>
        </p:txBody>
      </p:sp>
      <p:sp>
        <p:nvSpPr>
          <p:cNvPr id="4" name="TextBox 3">
            <a:extLst>
              <a:ext uri="{FF2B5EF4-FFF2-40B4-BE49-F238E27FC236}">
                <a16:creationId xmlns:a16="http://schemas.microsoft.com/office/drawing/2014/main" id="{B57D941B-4A22-4182-A7FE-249A91D9247B}"/>
              </a:ext>
            </a:extLst>
          </p:cNvPr>
          <p:cNvSpPr txBox="1"/>
          <p:nvPr/>
        </p:nvSpPr>
        <p:spPr>
          <a:xfrm>
            <a:off x="2023354" y="2921168"/>
            <a:ext cx="9309367" cy="1015663"/>
          </a:xfrm>
          <a:prstGeom prst="rect">
            <a:avLst/>
          </a:prstGeom>
          <a:noFill/>
        </p:spPr>
        <p:txBody>
          <a:bodyPr wrap="square" rtlCol="0">
            <a:spAutoFit/>
          </a:bodyPr>
          <a:lstStyle/>
          <a:p>
            <a:pPr algn="r"/>
            <a:r>
              <a:rPr lang="en-US" sz="6000" b="1" dirty="0">
                <a:solidFill>
                  <a:prstClr val="white"/>
                </a:solidFill>
                <a:latin typeface="Raleway" panose="020B0503030101060003"/>
              </a:rPr>
              <a:t>Results</a:t>
            </a:r>
          </a:p>
        </p:txBody>
      </p:sp>
    </p:spTree>
    <p:extLst>
      <p:ext uri="{BB962C8B-B14F-4D97-AF65-F5344CB8AC3E}">
        <p14:creationId xmlns:p14="http://schemas.microsoft.com/office/powerpoint/2010/main" val="11172651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25275" y="215560"/>
            <a:ext cx="13248072" cy="769441"/>
          </a:xfrm>
          <a:prstGeom prst="rect">
            <a:avLst/>
          </a:prstGeom>
          <a:noFill/>
        </p:spPr>
        <p:txBody>
          <a:bodyPr wrap="square" rtlCol="0">
            <a:spAutoFit/>
          </a:bodyPr>
          <a:lstStyle/>
          <a:p>
            <a:r>
              <a:rPr lang="en-US" sz="4400" b="1" dirty="0">
                <a:latin typeface="Raleway" panose="020B0503030101060003" pitchFamily="34" charset="0"/>
              </a:rPr>
              <a:t>Results For ARIMA</a:t>
            </a:r>
            <a:endParaRPr lang="en-US" sz="4400" b="1" i="1" dirty="0">
              <a:solidFill>
                <a:srgbClr val="4472C4"/>
              </a:solidFill>
              <a:latin typeface="Raleway" panose="020B0503030101060003" pitchFamily="34" charset="0"/>
            </a:endParaRPr>
          </a:p>
        </p:txBody>
      </p:sp>
      <p:sp>
        <p:nvSpPr>
          <p:cNvPr id="6" name="Rectangle 5"/>
          <p:cNvSpPr/>
          <p:nvPr/>
        </p:nvSpPr>
        <p:spPr>
          <a:xfrm>
            <a:off x="0" y="168646"/>
            <a:ext cx="327804" cy="86327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cxnSp>
        <p:nvCxnSpPr>
          <p:cNvPr id="7" name="Straight Connector 6"/>
          <p:cNvCxnSpPr/>
          <p:nvPr/>
        </p:nvCxnSpPr>
        <p:spPr>
          <a:xfrm>
            <a:off x="0" y="1031916"/>
            <a:ext cx="12192000" cy="0"/>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pic>
        <p:nvPicPr>
          <p:cNvPr id="18" name="Picture 6" descr="A screenshot of a cell phone&#10;&#10;Description generated with very high confidence">
            <a:extLst>
              <a:ext uri="{FF2B5EF4-FFF2-40B4-BE49-F238E27FC236}">
                <a16:creationId xmlns:a16="http://schemas.microsoft.com/office/drawing/2014/main" id="{D7842C1D-F473-412A-827F-96E96B2BF641}"/>
              </a:ext>
            </a:extLst>
          </p:cNvPr>
          <p:cNvPicPr>
            <a:picLocks noChangeAspect="1"/>
          </p:cNvPicPr>
          <p:nvPr/>
        </p:nvPicPr>
        <p:blipFill>
          <a:blip r:embed="rId2"/>
          <a:stretch>
            <a:fillRect/>
          </a:stretch>
        </p:blipFill>
        <p:spPr>
          <a:xfrm>
            <a:off x="1065075" y="1436406"/>
            <a:ext cx="10061850" cy="5120035"/>
          </a:xfrm>
          <a:prstGeom prst="rect">
            <a:avLst/>
          </a:prstGeom>
        </p:spPr>
      </p:pic>
    </p:spTree>
    <p:extLst>
      <p:ext uri="{BB962C8B-B14F-4D97-AF65-F5344CB8AC3E}">
        <p14:creationId xmlns:p14="http://schemas.microsoft.com/office/powerpoint/2010/main" val="20376130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61174" y="211384"/>
            <a:ext cx="12043161" cy="769441"/>
          </a:xfrm>
          <a:prstGeom prst="rect">
            <a:avLst/>
          </a:prstGeom>
          <a:noFill/>
        </p:spPr>
        <p:txBody>
          <a:bodyPr wrap="square" rtlCol="0">
            <a:spAutoFit/>
          </a:bodyPr>
          <a:lstStyle/>
          <a:p>
            <a:r>
              <a:rPr lang="en-US" sz="4400" b="1" dirty="0">
                <a:latin typeface="Raleway" panose="020B0503030101060003" pitchFamily="34" charset="0"/>
              </a:rPr>
              <a:t>Regression Models</a:t>
            </a:r>
            <a:endParaRPr lang="en-US" sz="4400" b="1" i="1" dirty="0">
              <a:solidFill>
                <a:srgbClr val="4472C4"/>
              </a:solidFill>
              <a:latin typeface="Raleway" panose="020B0503030101060003" pitchFamily="34" charset="0"/>
            </a:endParaRPr>
          </a:p>
        </p:txBody>
      </p:sp>
      <p:sp>
        <p:nvSpPr>
          <p:cNvPr id="6" name="Rectangle 5"/>
          <p:cNvSpPr/>
          <p:nvPr/>
        </p:nvSpPr>
        <p:spPr>
          <a:xfrm>
            <a:off x="0" y="168646"/>
            <a:ext cx="327804" cy="86327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cxnSp>
        <p:nvCxnSpPr>
          <p:cNvPr id="7" name="Straight Connector 6"/>
          <p:cNvCxnSpPr/>
          <p:nvPr/>
        </p:nvCxnSpPr>
        <p:spPr>
          <a:xfrm>
            <a:off x="0" y="1031916"/>
            <a:ext cx="12192000" cy="0"/>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pic>
        <p:nvPicPr>
          <p:cNvPr id="18" name="Picture 5" descr="A screenshot of a cell phone&#10;&#10;Description generated with very high confidence">
            <a:extLst>
              <a:ext uri="{FF2B5EF4-FFF2-40B4-BE49-F238E27FC236}">
                <a16:creationId xmlns:a16="http://schemas.microsoft.com/office/drawing/2014/main" id="{B6F14449-2AAF-4FC1-9E48-C4284B2EF0E7}"/>
              </a:ext>
            </a:extLst>
          </p:cNvPr>
          <p:cNvPicPr>
            <a:picLocks noChangeAspect="1"/>
          </p:cNvPicPr>
          <p:nvPr/>
        </p:nvPicPr>
        <p:blipFill>
          <a:blip r:embed="rId2"/>
          <a:stretch>
            <a:fillRect/>
          </a:stretch>
        </p:blipFill>
        <p:spPr>
          <a:xfrm>
            <a:off x="1063459" y="1759448"/>
            <a:ext cx="10080984" cy="4485709"/>
          </a:xfrm>
          <a:prstGeom prst="rect">
            <a:avLst/>
          </a:prstGeom>
        </p:spPr>
      </p:pic>
    </p:spTree>
    <p:extLst>
      <p:ext uri="{BB962C8B-B14F-4D97-AF65-F5344CB8AC3E}">
        <p14:creationId xmlns:p14="http://schemas.microsoft.com/office/powerpoint/2010/main" val="102739419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25274" y="215561"/>
            <a:ext cx="13248072" cy="769441"/>
          </a:xfrm>
          <a:prstGeom prst="rect">
            <a:avLst/>
          </a:prstGeom>
          <a:noFill/>
        </p:spPr>
        <p:txBody>
          <a:bodyPr wrap="square" rtlCol="0">
            <a:spAutoFit/>
          </a:bodyPr>
          <a:lstStyle/>
          <a:p>
            <a:r>
              <a:rPr lang="en-US" sz="4400" b="1" dirty="0">
                <a:latin typeface="Raleway" panose="020B0503030101060003" pitchFamily="34" charset="0"/>
              </a:rPr>
              <a:t>Regression Models With Feature Importance</a:t>
            </a:r>
            <a:endParaRPr lang="en-US" sz="4400" b="1" i="1" dirty="0">
              <a:solidFill>
                <a:srgbClr val="4472C4"/>
              </a:solidFill>
              <a:latin typeface="Raleway" panose="020B0503030101060003" pitchFamily="34" charset="0"/>
            </a:endParaRPr>
          </a:p>
        </p:txBody>
      </p:sp>
      <p:sp>
        <p:nvSpPr>
          <p:cNvPr id="6" name="Rectangle 5"/>
          <p:cNvSpPr/>
          <p:nvPr/>
        </p:nvSpPr>
        <p:spPr>
          <a:xfrm>
            <a:off x="0" y="168646"/>
            <a:ext cx="327804" cy="86327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cxnSp>
        <p:nvCxnSpPr>
          <p:cNvPr id="7" name="Straight Connector 6"/>
          <p:cNvCxnSpPr/>
          <p:nvPr/>
        </p:nvCxnSpPr>
        <p:spPr>
          <a:xfrm>
            <a:off x="0" y="1031916"/>
            <a:ext cx="12192000" cy="0"/>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pic>
        <p:nvPicPr>
          <p:cNvPr id="20" name="Picture 7" descr="A screenshot of a cell phone&#10;&#10;Description generated with very high confidence">
            <a:extLst>
              <a:ext uri="{FF2B5EF4-FFF2-40B4-BE49-F238E27FC236}">
                <a16:creationId xmlns:a16="http://schemas.microsoft.com/office/drawing/2014/main" id="{B4609FB3-AC98-4DD9-9C76-F97913831895}"/>
              </a:ext>
            </a:extLst>
          </p:cNvPr>
          <p:cNvPicPr>
            <a:picLocks noChangeAspect="1"/>
          </p:cNvPicPr>
          <p:nvPr/>
        </p:nvPicPr>
        <p:blipFill>
          <a:blip r:embed="rId2"/>
          <a:stretch>
            <a:fillRect/>
          </a:stretch>
        </p:blipFill>
        <p:spPr>
          <a:xfrm>
            <a:off x="1127927" y="1895187"/>
            <a:ext cx="9936146" cy="4421011"/>
          </a:xfrm>
          <a:prstGeom prst="rect">
            <a:avLst/>
          </a:prstGeom>
        </p:spPr>
      </p:pic>
      <p:sp>
        <p:nvSpPr>
          <p:cNvPr id="2" name="Rectangle 1">
            <a:extLst>
              <a:ext uri="{FF2B5EF4-FFF2-40B4-BE49-F238E27FC236}">
                <a16:creationId xmlns:a16="http://schemas.microsoft.com/office/drawing/2014/main" id="{95D2041A-563B-4428-81F6-EC06F95FAAE3}"/>
              </a:ext>
            </a:extLst>
          </p:cNvPr>
          <p:cNvSpPr/>
          <p:nvPr/>
        </p:nvSpPr>
        <p:spPr>
          <a:xfrm>
            <a:off x="1057523" y="5351228"/>
            <a:ext cx="10233329" cy="41346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T"/>
          </a:p>
        </p:txBody>
      </p:sp>
    </p:spTree>
    <p:extLst>
      <p:ext uri="{BB962C8B-B14F-4D97-AF65-F5344CB8AC3E}">
        <p14:creationId xmlns:p14="http://schemas.microsoft.com/office/powerpoint/2010/main" val="28730157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25274" y="215561"/>
            <a:ext cx="13248072" cy="769441"/>
          </a:xfrm>
          <a:prstGeom prst="rect">
            <a:avLst/>
          </a:prstGeom>
          <a:noFill/>
        </p:spPr>
        <p:txBody>
          <a:bodyPr wrap="square" rtlCol="0">
            <a:spAutoFit/>
          </a:bodyPr>
          <a:lstStyle/>
          <a:p>
            <a:r>
              <a:rPr lang="en-US" sz="4400" b="1" dirty="0">
                <a:latin typeface="Raleway" panose="020B0503030101060003" pitchFamily="34" charset="0"/>
              </a:rPr>
              <a:t>Final Results</a:t>
            </a:r>
            <a:endParaRPr lang="en-US" sz="4400" b="1" i="1" dirty="0">
              <a:solidFill>
                <a:srgbClr val="4472C4"/>
              </a:solidFill>
              <a:latin typeface="Raleway" panose="020B0503030101060003" pitchFamily="34" charset="0"/>
            </a:endParaRPr>
          </a:p>
        </p:txBody>
      </p:sp>
      <p:sp>
        <p:nvSpPr>
          <p:cNvPr id="6" name="Rectangle 5"/>
          <p:cNvSpPr/>
          <p:nvPr/>
        </p:nvSpPr>
        <p:spPr>
          <a:xfrm>
            <a:off x="0" y="168646"/>
            <a:ext cx="327804" cy="86327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cxnSp>
        <p:nvCxnSpPr>
          <p:cNvPr id="7" name="Straight Connector 6"/>
          <p:cNvCxnSpPr/>
          <p:nvPr/>
        </p:nvCxnSpPr>
        <p:spPr>
          <a:xfrm>
            <a:off x="0" y="1031916"/>
            <a:ext cx="12192000" cy="0"/>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graphicFrame>
        <p:nvGraphicFramePr>
          <p:cNvPr id="3" name="Table 3">
            <a:extLst>
              <a:ext uri="{FF2B5EF4-FFF2-40B4-BE49-F238E27FC236}">
                <a16:creationId xmlns:a16="http://schemas.microsoft.com/office/drawing/2014/main" id="{DB22657E-8C10-48BE-B565-C204BD3C7167}"/>
              </a:ext>
            </a:extLst>
          </p:cNvPr>
          <p:cNvGraphicFramePr>
            <a:graphicFrameLocks noGrp="1"/>
          </p:cNvGraphicFramePr>
          <p:nvPr>
            <p:extLst>
              <p:ext uri="{D42A27DB-BD31-4B8C-83A1-F6EECF244321}">
                <p14:modId xmlns:p14="http://schemas.microsoft.com/office/powerpoint/2010/main" val="3250785880"/>
              </p:ext>
            </p:extLst>
          </p:nvPr>
        </p:nvGraphicFramePr>
        <p:xfrm>
          <a:off x="1264204" y="1349718"/>
          <a:ext cx="9152004" cy="5157425"/>
        </p:xfrm>
        <a:graphic>
          <a:graphicData uri="http://schemas.openxmlformats.org/drawingml/2006/table">
            <a:tbl>
              <a:tblPr firstRow="1" bandRow="1">
                <a:tableStyleId>{5C22544A-7EE6-4342-B048-85BDC9FD1C3A}</a:tableStyleId>
              </a:tblPr>
              <a:tblGrid>
                <a:gridCol w="2288001">
                  <a:extLst>
                    <a:ext uri="{9D8B030D-6E8A-4147-A177-3AD203B41FA5}">
                      <a16:colId xmlns:a16="http://schemas.microsoft.com/office/drawing/2014/main" val="3598311519"/>
                    </a:ext>
                  </a:extLst>
                </a:gridCol>
                <a:gridCol w="2288001">
                  <a:extLst>
                    <a:ext uri="{9D8B030D-6E8A-4147-A177-3AD203B41FA5}">
                      <a16:colId xmlns:a16="http://schemas.microsoft.com/office/drawing/2014/main" val="2156471076"/>
                    </a:ext>
                  </a:extLst>
                </a:gridCol>
                <a:gridCol w="2288001">
                  <a:extLst>
                    <a:ext uri="{9D8B030D-6E8A-4147-A177-3AD203B41FA5}">
                      <a16:colId xmlns:a16="http://schemas.microsoft.com/office/drawing/2014/main" val="519117535"/>
                    </a:ext>
                  </a:extLst>
                </a:gridCol>
                <a:gridCol w="2288001">
                  <a:extLst>
                    <a:ext uri="{9D8B030D-6E8A-4147-A177-3AD203B41FA5}">
                      <a16:colId xmlns:a16="http://schemas.microsoft.com/office/drawing/2014/main" val="3147943466"/>
                    </a:ext>
                  </a:extLst>
                </a:gridCol>
              </a:tblGrid>
              <a:tr h="485170">
                <a:tc>
                  <a:txBody>
                    <a:bodyPr/>
                    <a:lstStyle/>
                    <a:p>
                      <a:pPr algn="ctr"/>
                      <a:endParaRPr lang="en-MT" dirty="0"/>
                    </a:p>
                  </a:txBody>
                  <a:tcPr/>
                </a:tc>
                <a:tc gridSpan="3">
                  <a:txBody>
                    <a:bodyPr/>
                    <a:lstStyle/>
                    <a:p>
                      <a:pPr algn="ctr"/>
                      <a:r>
                        <a:rPr lang="en-US" sz="2400" dirty="0"/>
                        <a:t>Percentage Error (%) on Validation dataset</a:t>
                      </a:r>
                      <a:endParaRPr lang="en-MT" sz="2400" dirty="0"/>
                    </a:p>
                  </a:txBody>
                  <a:tcPr/>
                </a:tc>
                <a:tc hMerge="1">
                  <a:txBody>
                    <a:bodyPr/>
                    <a:lstStyle/>
                    <a:p>
                      <a:endParaRPr lang="en-MT" dirty="0"/>
                    </a:p>
                  </a:txBody>
                  <a:tcPr/>
                </a:tc>
                <a:tc hMerge="1">
                  <a:txBody>
                    <a:bodyPr/>
                    <a:lstStyle/>
                    <a:p>
                      <a:endParaRPr lang="en-MT" dirty="0"/>
                    </a:p>
                  </a:txBody>
                  <a:tcPr/>
                </a:tc>
                <a:extLst>
                  <a:ext uri="{0D108BD9-81ED-4DB2-BD59-A6C34878D82A}">
                    <a16:rowId xmlns:a16="http://schemas.microsoft.com/office/drawing/2014/main" val="2408424475"/>
                  </a:ext>
                </a:extLst>
              </a:tr>
              <a:tr h="485170">
                <a:tc>
                  <a:txBody>
                    <a:bodyPr/>
                    <a:lstStyle/>
                    <a:p>
                      <a:pPr algn="ctr"/>
                      <a:r>
                        <a:rPr lang="en-US" b="1" dirty="0"/>
                        <a:t>Building</a:t>
                      </a:r>
                      <a:endParaRPr lang="en-MT" b="1" dirty="0"/>
                    </a:p>
                  </a:txBody>
                  <a:tcPr/>
                </a:tc>
                <a:tc>
                  <a:txBody>
                    <a:bodyPr/>
                    <a:lstStyle/>
                    <a:p>
                      <a:pPr algn="ctr"/>
                      <a:r>
                        <a:rPr lang="en-US" b="1" dirty="0"/>
                        <a:t>Main Meter</a:t>
                      </a:r>
                      <a:endParaRPr lang="en-MT" b="1" dirty="0"/>
                    </a:p>
                  </a:txBody>
                  <a:tcPr/>
                </a:tc>
                <a:tc>
                  <a:txBody>
                    <a:bodyPr/>
                    <a:lstStyle/>
                    <a:p>
                      <a:pPr algn="ctr"/>
                      <a:r>
                        <a:rPr lang="en-US" b="1" dirty="0"/>
                        <a:t>Sub Meter 1</a:t>
                      </a:r>
                      <a:endParaRPr lang="en-MT" b="1" dirty="0"/>
                    </a:p>
                  </a:txBody>
                  <a:tcPr/>
                </a:tc>
                <a:tc>
                  <a:txBody>
                    <a:bodyPr/>
                    <a:lstStyle/>
                    <a:p>
                      <a:pPr algn="ctr"/>
                      <a:r>
                        <a:rPr lang="en-US" b="1" dirty="0"/>
                        <a:t>Sub Meter 2</a:t>
                      </a:r>
                      <a:endParaRPr lang="en-MT" b="1" dirty="0"/>
                    </a:p>
                  </a:txBody>
                  <a:tcPr/>
                </a:tc>
                <a:extLst>
                  <a:ext uri="{0D108BD9-81ED-4DB2-BD59-A6C34878D82A}">
                    <a16:rowId xmlns:a16="http://schemas.microsoft.com/office/drawing/2014/main" val="36504462"/>
                  </a:ext>
                </a:extLst>
              </a:tr>
              <a:tr h="837417">
                <a:tc>
                  <a:txBody>
                    <a:bodyPr/>
                    <a:lstStyle/>
                    <a:p>
                      <a:pPr algn="ctr"/>
                      <a:r>
                        <a:rPr lang="en-US" dirty="0"/>
                        <a:t>1</a:t>
                      </a:r>
                      <a:endParaRPr lang="en-MT" dirty="0"/>
                    </a:p>
                  </a:txBody>
                  <a:tcPr/>
                </a:tc>
                <a:tc>
                  <a:txBody>
                    <a:bodyPr/>
                    <a:lstStyle/>
                    <a:p>
                      <a:pPr algn="ctr"/>
                      <a:r>
                        <a:rPr lang="en-US" dirty="0"/>
                        <a:t>73</a:t>
                      </a:r>
                      <a:br>
                        <a:rPr lang="en-US" dirty="0"/>
                      </a:br>
                      <a:r>
                        <a:rPr lang="en-US" dirty="0"/>
                        <a:t>(</a:t>
                      </a:r>
                      <a:r>
                        <a:rPr lang="en-US" dirty="0" err="1"/>
                        <a:t>XGBoost</a:t>
                      </a:r>
                      <a:r>
                        <a:rPr lang="en-US" dirty="0"/>
                        <a:t>)</a:t>
                      </a:r>
                      <a:endParaRPr lang="en-MT" dirty="0"/>
                    </a:p>
                  </a:txBody>
                  <a:tcPr/>
                </a:tc>
                <a:tc>
                  <a:txBody>
                    <a:bodyPr/>
                    <a:lstStyle/>
                    <a:p>
                      <a:pPr algn="ctr"/>
                      <a:r>
                        <a:rPr lang="en-US" dirty="0"/>
                        <a:t>23</a:t>
                      </a:r>
                    </a:p>
                    <a:p>
                      <a:pPr algn="ctr"/>
                      <a:r>
                        <a:rPr lang="en-US" dirty="0"/>
                        <a:t>(</a:t>
                      </a:r>
                      <a:r>
                        <a:rPr lang="en-US" dirty="0" err="1"/>
                        <a:t>XGBoost</a:t>
                      </a:r>
                      <a:r>
                        <a:rPr lang="en-US" dirty="0"/>
                        <a:t>)</a:t>
                      </a:r>
                      <a:endParaRPr lang="en-MT" dirty="0"/>
                    </a:p>
                  </a:txBody>
                  <a:tcPr/>
                </a:tc>
                <a:tc>
                  <a:txBody>
                    <a:bodyPr/>
                    <a:lstStyle/>
                    <a:p>
                      <a:pPr algn="ctr"/>
                      <a:r>
                        <a:rPr lang="en-US" dirty="0"/>
                        <a:t>86</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t>
                      </a:r>
                      <a:r>
                        <a:rPr lang="en-US" dirty="0" err="1"/>
                        <a:t>XGBoost</a:t>
                      </a:r>
                      <a:r>
                        <a:rPr lang="en-US" dirty="0"/>
                        <a:t>)</a:t>
                      </a:r>
                      <a:endParaRPr lang="en-MT" dirty="0"/>
                    </a:p>
                  </a:txBody>
                  <a:tcPr/>
                </a:tc>
                <a:extLst>
                  <a:ext uri="{0D108BD9-81ED-4DB2-BD59-A6C34878D82A}">
                    <a16:rowId xmlns:a16="http://schemas.microsoft.com/office/drawing/2014/main" val="1850754853"/>
                  </a:ext>
                </a:extLst>
              </a:tr>
              <a:tr h="837417">
                <a:tc>
                  <a:txBody>
                    <a:bodyPr/>
                    <a:lstStyle/>
                    <a:p>
                      <a:pPr algn="ctr"/>
                      <a:r>
                        <a:rPr lang="en-US" dirty="0"/>
                        <a:t>2</a:t>
                      </a:r>
                      <a:endParaRPr lang="en-MT" dirty="0"/>
                    </a:p>
                  </a:txBody>
                  <a:tcPr/>
                </a:tc>
                <a:tc>
                  <a:txBody>
                    <a:bodyPr/>
                    <a:lstStyle/>
                    <a:p>
                      <a:pPr algn="ctr"/>
                      <a:r>
                        <a:rPr lang="en-US" dirty="0"/>
                        <a:t>4.8</a:t>
                      </a:r>
                    </a:p>
                    <a:p>
                      <a:pPr algn="ctr"/>
                      <a:r>
                        <a:rPr lang="en-US" dirty="0"/>
                        <a:t>(Ridge)</a:t>
                      </a:r>
                      <a:endParaRPr lang="en-MT" dirty="0"/>
                    </a:p>
                  </a:txBody>
                  <a:tcPr/>
                </a:tc>
                <a:tc>
                  <a:txBody>
                    <a:bodyPr/>
                    <a:lstStyle/>
                    <a:p>
                      <a:pPr algn="ctr"/>
                      <a:r>
                        <a:rPr lang="en-US" dirty="0"/>
                        <a:t>10</a:t>
                      </a:r>
                    </a:p>
                    <a:p>
                      <a:pPr algn="ctr"/>
                      <a:r>
                        <a:rPr lang="en-US" dirty="0"/>
                        <a:t>(Ridge)</a:t>
                      </a:r>
                      <a:endParaRPr lang="en-MT" dirty="0"/>
                    </a:p>
                  </a:txBody>
                  <a:tcPr/>
                </a:tc>
                <a:tc>
                  <a:txBody>
                    <a:bodyPr/>
                    <a:lstStyle/>
                    <a:p>
                      <a:pPr algn="ctr"/>
                      <a:r>
                        <a:rPr lang="en-US" dirty="0"/>
                        <a:t>173</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t>
                      </a:r>
                      <a:r>
                        <a:rPr lang="en-US" dirty="0" err="1"/>
                        <a:t>XGBoost</a:t>
                      </a:r>
                      <a:r>
                        <a:rPr lang="en-US" dirty="0"/>
                        <a:t>)</a:t>
                      </a:r>
                      <a:endParaRPr lang="en-MT" dirty="0"/>
                    </a:p>
                  </a:txBody>
                  <a:tcPr/>
                </a:tc>
                <a:extLst>
                  <a:ext uri="{0D108BD9-81ED-4DB2-BD59-A6C34878D82A}">
                    <a16:rowId xmlns:a16="http://schemas.microsoft.com/office/drawing/2014/main" val="1675150823"/>
                  </a:ext>
                </a:extLst>
              </a:tr>
              <a:tr h="837417">
                <a:tc>
                  <a:txBody>
                    <a:bodyPr/>
                    <a:lstStyle/>
                    <a:p>
                      <a:pPr algn="ctr"/>
                      <a:r>
                        <a:rPr lang="en-US" dirty="0"/>
                        <a:t>3</a:t>
                      </a:r>
                      <a:endParaRPr lang="en-MT" dirty="0"/>
                    </a:p>
                  </a:txBody>
                  <a:tcPr/>
                </a:tc>
                <a:tc>
                  <a:txBody>
                    <a:bodyPr/>
                    <a:lstStyle/>
                    <a:p>
                      <a:pPr algn="ctr"/>
                      <a:r>
                        <a:rPr lang="en-US" dirty="0"/>
                        <a:t>6.2</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t>
                      </a:r>
                      <a:r>
                        <a:rPr lang="en-US" dirty="0" err="1"/>
                        <a:t>XGBoost</a:t>
                      </a:r>
                      <a:r>
                        <a:rPr lang="en-US" dirty="0"/>
                        <a:t>)</a:t>
                      </a:r>
                      <a:endParaRPr lang="en-MT" dirty="0"/>
                    </a:p>
                  </a:txBody>
                  <a:tcPr/>
                </a:tc>
                <a:tc>
                  <a:txBody>
                    <a:bodyPr/>
                    <a:lstStyle/>
                    <a:p>
                      <a:pPr algn="ctr"/>
                      <a:r>
                        <a:rPr lang="en-US" dirty="0"/>
                        <a:t>6.4</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t>
                      </a:r>
                      <a:r>
                        <a:rPr lang="en-US" dirty="0" err="1"/>
                        <a:t>XGBoost</a:t>
                      </a:r>
                      <a:r>
                        <a:rPr lang="en-US" dirty="0"/>
                        <a:t>)</a:t>
                      </a:r>
                      <a:endParaRPr lang="en-MT" dirty="0"/>
                    </a:p>
                  </a:txBody>
                  <a:tcPr/>
                </a:tc>
                <a:tc>
                  <a:txBody>
                    <a:bodyPr/>
                    <a:lstStyle/>
                    <a:p>
                      <a:pPr algn="ctr"/>
                      <a:r>
                        <a:rPr lang="en-US" dirty="0"/>
                        <a:t>74</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t>
                      </a:r>
                      <a:r>
                        <a:rPr lang="en-US" dirty="0" err="1"/>
                        <a:t>XGBoost</a:t>
                      </a:r>
                      <a:r>
                        <a:rPr lang="en-US" dirty="0"/>
                        <a:t>)</a:t>
                      </a:r>
                      <a:endParaRPr lang="en-MT" dirty="0"/>
                    </a:p>
                  </a:txBody>
                  <a:tcPr/>
                </a:tc>
                <a:extLst>
                  <a:ext uri="{0D108BD9-81ED-4DB2-BD59-A6C34878D82A}">
                    <a16:rowId xmlns:a16="http://schemas.microsoft.com/office/drawing/2014/main" val="4263267691"/>
                  </a:ext>
                </a:extLst>
              </a:tr>
              <a:tr h="837417">
                <a:tc>
                  <a:txBody>
                    <a:bodyPr/>
                    <a:lstStyle/>
                    <a:p>
                      <a:pPr algn="ctr"/>
                      <a:r>
                        <a:rPr lang="en-US" dirty="0"/>
                        <a:t>4</a:t>
                      </a:r>
                      <a:endParaRPr lang="en-MT" dirty="0"/>
                    </a:p>
                  </a:txBody>
                  <a:tcPr/>
                </a:tc>
                <a:tc>
                  <a:txBody>
                    <a:bodyPr/>
                    <a:lstStyle/>
                    <a:p>
                      <a:pPr algn="ctr"/>
                      <a:r>
                        <a:rPr lang="en-US" dirty="0"/>
                        <a:t>99</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t>
                      </a:r>
                      <a:r>
                        <a:rPr lang="en-US" dirty="0" err="1"/>
                        <a:t>XGBoost</a:t>
                      </a:r>
                      <a:r>
                        <a:rPr lang="en-US" dirty="0"/>
                        <a:t>)</a:t>
                      </a:r>
                      <a:endParaRPr lang="en-MT" dirty="0"/>
                    </a:p>
                  </a:txBody>
                  <a:tcPr/>
                </a:tc>
                <a:tc>
                  <a:txBody>
                    <a:bodyPr/>
                    <a:lstStyle/>
                    <a:p>
                      <a:pPr algn="ctr"/>
                      <a:r>
                        <a:rPr lang="en-US" dirty="0"/>
                        <a:t>83</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t>
                      </a:r>
                      <a:r>
                        <a:rPr lang="en-US" dirty="0" err="1"/>
                        <a:t>XGBoost</a:t>
                      </a:r>
                      <a:r>
                        <a:rPr lang="en-US" dirty="0"/>
                        <a:t>)</a:t>
                      </a:r>
                      <a:endParaRPr lang="en-MT" dirty="0"/>
                    </a:p>
                  </a:txBody>
                  <a:tcPr/>
                </a:tc>
                <a:tc>
                  <a:txBody>
                    <a:bodyPr/>
                    <a:lstStyle/>
                    <a:p>
                      <a:pPr algn="ctr"/>
                      <a:r>
                        <a:rPr lang="en-US" dirty="0"/>
                        <a:t>95</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t>
                      </a:r>
                      <a:r>
                        <a:rPr lang="en-US" dirty="0" err="1"/>
                        <a:t>XGBoost</a:t>
                      </a:r>
                      <a:r>
                        <a:rPr lang="en-US" dirty="0"/>
                        <a:t>)</a:t>
                      </a:r>
                      <a:endParaRPr lang="en-MT" dirty="0"/>
                    </a:p>
                  </a:txBody>
                  <a:tcPr/>
                </a:tc>
                <a:extLst>
                  <a:ext uri="{0D108BD9-81ED-4DB2-BD59-A6C34878D82A}">
                    <a16:rowId xmlns:a16="http://schemas.microsoft.com/office/drawing/2014/main" val="1424240641"/>
                  </a:ext>
                </a:extLst>
              </a:tr>
              <a:tr h="837417">
                <a:tc>
                  <a:txBody>
                    <a:bodyPr/>
                    <a:lstStyle/>
                    <a:p>
                      <a:pPr algn="ctr"/>
                      <a:r>
                        <a:rPr lang="en-US" dirty="0"/>
                        <a:t>5</a:t>
                      </a:r>
                      <a:endParaRPr lang="en-MT" dirty="0"/>
                    </a:p>
                  </a:txBody>
                  <a:tcPr/>
                </a:tc>
                <a:tc>
                  <a:txBody>
                    <a:bodyPr/>
                    <a:lstStyle/>
                    <a:p>
                      <a:pPr algn="ctr"/>
                      <a:r>
                        <a:rPr lang="en-US" dirty="0"/>
                        <a:t>102</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t>
                      </a:r>
                      <a:r>
                        <a:rPr lang="en-US" dirty="0" err="1"/>
                        <a:t>XGBoost</a:t>
                      </a:r>
                      <a:r>
                        <a:rPr lang="en-US" dirty="0"/>
                        <a:t>)</a:t>
                      </a:r>
                      <a:endParaRPr lang="en-MT" dirty="0"/>
                    </a:p>
                  </a:txBody>
                  <a:tcPr/>
                </a:tc>
                <a:tc>
                  <a:txBody>
                    <a:bodyPr/>
                    <a:lstStyle/>
                    <a:p>
                      <a:pPr algn="ctr"/>
                      <a:r>
                        <a:rPr lang="en-US" dirty="0"/>
                        <a:t>74</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t>
                      </a:r>
                      <a:r>
                        <a:rPr lang="en-US" dirty="0" err="1"/>
                        <a:t>XGBoost</a:t>
                      </a:r>
                      <a:r>
                        <a:rPr lang="en-US" dirty="0"/>
                        <a:t>)</a:t>
                      </a:r>
                      <a:endParaRPr lang="en-MT" dirty="0"/>
                    </a:p>
                  </a:txBody>
                  <a:tcPr/>
                </a:tc>
                <a:tc>
                  <a:txBody>
                    <a:bodyPr/>
                    <a:lstStyle/>
                    <a:p>
                      <a:pPr algn="ctr"/>
                      <a:r>
                        <a:rPr lang="en-US" dirty="0"/>
                        <a:t>203</a:t>
                      </a:r>
                    </a:p>
                    <a:p>
                      <a:pPr algn="ctr"/>
                      <a:r>
                        <a:rPr lang="en-US" dirty="0"/>
                        <a:t>(Ridge)</a:t>
                      </a:r>
                      <a:endParaRPr lang="en-MT" dirty="0"/>
                    </a:p>
                  </a:txBody>
                  <a:tcPr/>
                </a:tc>
                <a:extLst>
                  <a:ext uri="{0D108BD9-81ED-4DB2-BD59-A6C34878D82A}">
                    <a16:rowId xmlns:a16="http://schemas.microsoft.com/office/drawing/2014/main" val="4052894714"/>
                  </a:ext>
                </a:extLst>
              </a:tr>
            </a:tbl>
          </a:graphicData>
        </a:graphic>
      </p:graphicFrame>
    </p:spTree>
    <p:extLst>
      <p:ext uri="{BB962C8B-B14F-4D97-AF65-F5344CB8AC3E}">
        <p14:creationId xmlns:p14="http://schemas.microsoft.com/office/powerpoint/2010/main" val="24217919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p:cNvSpPr txBox="1"/>
          <p:nvPr/>
        </p:nvSpPr>
        <p:spPr>
          <a:xfrm>
            <a:off x="-86693" y="215365"/>
            <a:ext cx="7616675" cy="769441"/>
          </a:xfrm>
          <a:prstGeom prst="rect">
            <a:avLst/>
          </a:prstGeom>
          <a:noFill/>
        </p:spPr>
        <p:txBody>
          <a:bodyPr wrap="square" rtlCol="0">
            <a:spAutoFit/>
          </a:bodyPr>
          <a:lstStyle/>
          <a:p>
            <a:pPr algn="ctr"/>
            <a:r>
              <a:rPr lang="en-US" sz="4400" b="1" dirty="0">
                <a:latin typeface="Raleway" panose="020B0503030101060003" pitchFamily="34" charset="0"/>
              </a:rPr>
              <a:t>High Level Architecture</a:t>
            </a:r>
            <a:endParaRPr lang="en-US" sz="4400" b="1" dirty="0">
              <a:solidFill>
                <a:srgbClr val="203864"/>
              </a:solidFill>
              <a:latin typeface="Raleway" panose="020B0503030101060003" pitchFamily="34" charset="0"/>
            </a:endParaRPr>
          </a:p>
        </p:txBody>
      </p:sp>
      <p:sp>
        <p:nvSpPr>
          <p:cNvPr id="15" name="Rectangle 14"/>
          <p:cNvSpPr/>
          <p:nvPr/>
        </p:nvSpPr>
        <p:spPr>
          <a:xfrm>
            <a:off x="0" y="168646"/>
            <a:ext cx="327804" cy="86327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Connector 16"/>
          <p:cNvCxnSpPr/>
          <p:nvPr/>
        </p:nvCxnSpPr>
        <p:spPr>
          <a:xfrm>
            <a:off x="0" y="1031916"/>
            <a:ext cx="12192000" cy="0"/>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nvGrpSpPr>
          <p:cNvPr id="2" name="Group 1"/>
          <p:cNvGrpSpPr/>
          <p:nvPr/>
        </p:nvGrpSpPr>
        <p:grpSpPr>
          <a:xfrm>
            <a:off x="924615" y="1235411"/>
            <a:ext cx="10934461" cy="5445785"/>
            <a:chOff x="607536" y="1340826"/>
            <a:chExt cx="11068969" cy="5730416"/>
          </a:xfrm>
        </p:grpSpPr>
        <p:cxnSp>
          <p:nvCxnSpPr>
            <p:cNvPr id="28" name="Straight Connector 27">
              <a:extLst>
                <a:ext uri="{FF2B5EF4-FFF2-40B4-BE49-F238E27FC236}">
                  <a16:creationId xmlns:a16="http://schemas.microsoft.com/office/drawing/2014/main" id="{1FB1D66C-A675-4E89-AF22-1BE0E407A08D}"/>
                </a:ext>
              </a:extLst>
            </p:cNvPr>
            <p:cNvCxnSpPr>
              <a:cxnSpLocks/>
              <a:endCxn id="66" idx="2"/>
            </p:cNvCxnSpPr>
            <p:nvPr/>
          </p:nvCxnSpPr>
          <p:spPr>
            <a:xfrm>
              <a:off x="5857798" y="6090959"/>
              <a:ext cx="358106" cy="2936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DEAAD18D-A529-426E-944F-052FEF1F7315}"/>
                </a:ext>
              </a:extLst>
            </p:cNvPr>
            <p:cNvCxnSpPr>
              <a:cxnSpLocks/>
            </p:cNvCxnSpPr>
            <p:nvPr/>
          </p:nvCxnSpPr>
          <p:spPr>
            <a:xfrm flipH="1">
              <a:off x="5006995" y="2468730"/>
              <a:ext cx="1491185" cy="11087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F6D1B375-3CBB-4F31-BF6F-2530FCADC84D}"/>
                </a:ext>
              </a:extLst>
            </p:cNvPr>
            <p:cNvCxnSpPr>
              <a:cxnSpLocks/>
            </p:cNvCxnSpPr>
            <p:nvPr/>
          </p:nvCxnSpPr>
          <p:spPr>
            <a:xfrm flipH="1" flipV="1">
              <a:off x="3911521" y="4549199"/>
              <a:ext cx="969694" cy="124040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5F893E3-9E92-4678-BAE1-ABE84AFE8FA3}"/>
                </a:ext>
              </a:extLst>
            </p:cNvPr>
            <p:cNvCxnSpPr>
              <a:cxnSpLocks/>
            </p:cNvCxnSpPr>
            <p:nvPr/>
          </p:nvCxnSpPr>
          <p:spPr>
            <a:xfrm flipV="1">
              <a:off x="2036640" y="4431238"/>
              <a:ext cx="1583705" cy="134434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F6D1B375-3CBB-4F31-BF6F-2530FCADC84D}"/>
                </a:ext>
              </a:extLst>
            </p:cNvPr>
            <p:cNvCxnSpPr>
              <a:cxnSpLocks/>
            </p:cNvCxnSpPr>
            <p:nvPr/>
          </p:nvCxnSpPr>
          <p:spPr>
            <a:xfrm flipH="1">
              <a:off x="3611523" y="2526686"/>
              <a:ext cx="1047979" cy="159207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C5F893E3-9E92-4678-BAE1-ABE84AFE8FA3}"/>
                </a:ext>
              </a:extLst>
            </p:cNvPr>
            <p:cNvCxnSpPr>
              <a:cxnSpLocks/>
            </p:cNvCxnSpPr>
            <p:nvPr/>
          </p:nvCxnSpPr>
          <p:spPr>
            <a:xfrm>
              <a:off x="1221395" y="3475466"/>
              <a:ext cx="591817" cy="2157447"/>
            </a:xfrm>
            <a:prstGeom prst="line">
              <a:avLst/>
            </a:prstGeom>
            <a:ln w="28575" cmpd="sng">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BE4AD99A-076B-4B78-BBFD-38BC498DCCBC}"/>
                </a:ext>
              </a:extLst>
            </p:cNvPr>
            <p:cNvSpPr/>
            <p:nvPr/>
          </p:nvSpPr>
          <p:spPr>
            <a:xfrm>
              <a:off x="623571" y="2524242"/>
              <a:ext cx="1557029" cy="1557029"/>
            </a:xfrm>
            <a:prstGeom prst="ellipse">
              <a:avLst/>
            </a:prstGeom>
            <a:solidFill>
              <a:srgbClr val="00206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a:p>
          </p:txBody>
        </p:sp>
        <p:cxnSp>
          <p:nvCxnSpPr>
            <p:cNvPr id="45" name="Straight Connector 44">
              <a:extLst>
                <a:ext uri="{FF2B5EF4-FFF2-40B4-BE49-F238E27FC236}">
                  <a16:creationId xmlns:a16="http://schemas.microsoft.com/office/drawing/2014/main" id="{DEAAD18D-A529-426E-944F-052FEF1F7315}"/>
                </a:ext>
              </a:extLst>
            </p:cNvPr>
            <p:cNvCxnSpPr>
              <a:cxnSpLocks/>
            </p:cNvCxnSpPr>
            <p:nvPr/>
          </p:nvCxnSpPr>
          <p:spPr>
            <a:xfrm flipH="1" flipV="1">
              <a:off x="7561923" y="2965093"/>
              <a:ext cx="443943" cy="58633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DEAAD18D-A529-426E-944F-052FEF1F7315}"/>
                </a:ext>
              </a:extLst>
            </p:cNvPr>
            <p:cNvCxnSpPr>
              <a:cxnSpLocks/>
            </p:cNvCxnSpPr>
            <p:nvPr/>
          </p:nvCxnSpPr>
          <p:spPr>
            <a:xfrm flipH="1">
              <a:off x="7619358" y="4770226"/>
              <a:ext cx="549133" cy="67344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DEAAD18D-A529-426E-944F-052FEF1F7315}"/>
                </a:ext>
              </a:extLst>
            </p:cNvPr>
            <p:cNvCxnSpPr>
              <a:cxnSpLocks/>
              <a:stCxn id="72" idx="2"/>
              <a:endCxn id="69" idx="6"/>
            </p:cNvCxnSpPr>
            <p:nvPr/>
          </p:nvCxnSpPr>
          <p:spPr>
            <a:xfrm flipH="1">
              <a:off x="9186117" y="4225873"/>
              <a:ext cx="758315" cy="295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607536" y="2965093"/>
              <a:ext cx="1582470" cy="550567"/>
            </a:xfrm>
            <a:prstGeom prst="rect">
              <a:avLst/>
            </a:prstGeom>
            <a:noFill/>
          </p:spPr>
          <p:txBody>
            <a:bodyPr wrap="square" rtlCol="0">
              <a:spAutoFit/>
            </a:bodyPr>
            <a:lstStyle/>
            <a:p>
              <a:pPr algn="ctr"/>
              <a:r>
                <a:rPr lang="en-US" sz="1400" b="1" dirty="0">
                  <a:solidFill>
                    <a:schemeClr val="bg1"/>
                  </a:solidFill>
                </a:rPr>
                <a:t>DATA VISUALISATION</a:t>
              </a:r>
            </a:p>
          </p:txBody>
        </p:sp>
        <p:grpSp>
          <p:nvGrpSpPr>
            <p:cNvPr id="50" name="Group 49"/>
            <p:cNvGrpSpPr/>
            <p:nvPr/>
          </p:nvGrpSpPr>
          <p:grpSpPr>
            <a:xfrm>
              <a:off x="974668" y="5025289"/>
              <a:ext cx="1618783" cy="1435063"/>
              <a:chOff x="1140534" y="3948863"/>
              <a:chExt cx="1618783" cy="1435063"/>
            </a:xfrm>
          </p:grpSpPr>
          <p:sp>
            <p:nvSpPr>
              <p:cNvPr id="51" name="Oval 50">
                <a:extLst>
                  <a:ext uri="{FF2B5EF4-FFF2-40B4-BE49-F238E27FC236}">
                    <a16:creationId xmlns:a16="http://schemas.microsoft.com/office/drawing/2014/main" id="{555FC8F4-43EE-43E4-BBBC-49434B3A520A}"/>
                  </a:ext>
                </a:extLst>
              </p:cNvPr>
              <p:cNvSpPr/>
              <p:nvPr/>
            </p:nvSpPr>
            <p:spPr>
              <a:xfrm>
                <a:off x="1232395" y="3948863"/>
                <a:ext cx="1435063" cy="1435063"/>
              </a:xfrm>
              <a:prstGeom prst="ellipse">
                <a:avLst/>
              </a:prstGeom>
              <a:solidFill>
                <a:schemeClr val="accent5">
                  <a:lumMod val="60000"/>
                  <a:lumOff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a:p>
            </p:txBody>
          </p:sp>
          <p:sp>
            <p:nvSpPr>
              <p:cNvPr id="52" name="TextBox 51"/>
              <p:cNvSpPr txBox="1"/>
              <p:nvPr/>
            </p:nvSpPr>
            <p:spPr>
              <a:xfrm>
                <a:off x="1140534" y="4323875"/>
                <a:ext cx="1618783" cy="550567"/>
              </a:xfrm>
              <a:prstGeom prst="rect">
                <a:avLst/>
              </a:prstGeom>
              <a:noFill/>
            </p:spPr>
            <p:txBody>
              <a:bodyPr wrap="square" rtlCol="0">
                <a:spAutoFit/>
              </a:bodyPr>
              <a:lstStyle/>
              <a:p>
                <a:pPr algn="ctr"/>
                <a:r>
                  <a:rPr lang="en-US" sz="1400" b="1" dirty="0"/>
                  <a:t>DATA PRE-PROCESSING</a:t>
                </a:r>
              </a:p>
            </p:txBody>
          </p:sp>
        </p:grpSp>
        <p:grpSp>
          <p:nvGrpSpPr>
            <p:cNvPr id="53" name="Group 52"/>
            <p:cNvGrpSpPr/>
            <p:nvPr/>
          </p:nvGrpSpPr>
          <p:grpSpPr>
            <a:xfrm>
              <a:off x="2569164" y="3434754"/>
              <a:ext cx="1929686" cy="1929686"/>
              <a:chOff x="2616171" y="2492258"/>
              <a:chExt cx="1929686" cy="1929686"/>
            </a:xfrm>
          </p:grpSpPr>
          <p:sp>
            <p:nvSpPr>
              <p:cNvPr id="54" name="Oval 53">
                <a:extLst>
                  <a:ext uri="{FF2B5EF4-FFF2-40B4-BE49-F238E27FC236}">
                    <a16:creationId xmlns:a16="http://schemas.microsoft.com/office/drawing/2014/main" id="{BE4AD99A-076B-4B78-BBFD-38BC498DCCBC}"/>
                  </a:ext>
                </a:extLst>
              </p:cNvPr>
              <p:cNvSpPr/>
              <p:nvPr/>
            </p:nvSpPr>
            <p:spPr>
              <a:xfrm>
                <a:off x="2616171" y="2492258"/>
                <a:ext cx="1929686" cy="1929686"/>
              </a:xfrm>
              <a:prstGeom prst="ellipse">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a:p>
            </p:txBody>
          </p:sp>
          <p:sp>
            <p:nvSpPr>
              <p:cNvPr id="55" name="TextBox 54"/>
              <p:cNvSpPr txBox="1"/>
              <p:nvPr/>
            </p:nvSpPr>
            <p:spPr>
              <a:xfrm>
                <a:off x="2918182" y="2956825"/>
                <a:ext cx="1325662" cy="1003975"/>
              </a:xfrm>
              <a:prstGeom prst="rect">
                <a:avLst/>
              </a:prstGeom>
              <a:noFill/>
            </p:spPr>
            <p:txBody>
              <a:bodyPr wrap="square" rtlCol="0">
                <a:spAutoFit/>
              </a:bodyPr>
              <a:lstStyle/>
              <a:p>
                <a:pPr algn="ctr"/>
                <a:r>
                  <a:rPr lang="en-US" sz="1400" b="1" dirty="0">
                    <a:solidFill>
                      <a:schemeClr val="bg1"/>
                    </a:solidFill>
                  </a:rPr>
                  <a:t>TIME SERIES AND REGRESSION MODEL</a:t>
                </a:r>
              </a:p>
            </p:txBody>
          </p:sp>
        </p:grpSp>
        <p:grpSp>
          <p:nvGrpSpPr>
            <p:cNvPr id="56" name="Group 55"/>
            <p:cNvGrpSpPr/>
            <p:nvPr/>
          </p:nvGrpSpPr>
          <p:grpSpPr>
            <a:xfrm>
              <a:off x="3818215" y="1621318"/>
              <a:ext cx="1828911" cy="1828911"/>
              <a:chOff x="3574769" y="771510"/>
              <a:chExt cx="1828911" cy="1828911"/>
            </a:xfrm>
          </p:grpSpPr>
          <p:sp>
            <p:nvSpPr>
              <p:cNvPr id="57" name="Oval 56">
                <a:extLst>
                  <a:ext uri="{FF2B5EF4-FFF2-40B4-BE49-F238E27FC236}">
                    <a16:creationId xmlns:a16="http://schemas.microsoft.com/office/drawing/2014/main" id="{D32467DC-68B2-4A06-97DB-38EF79A869C1}"/>
                  </a:ext>
                </a:extLst>
              </p:cNvPr>
              <p:cNvSpPr/>
              <p:nvPr/>
            </p:nvSpPr>
            <p:spPr>
              <a:xfrm>
                <a:off x="3574769" y="771510"/>
                <a:ext cx="1828911" cy="1828911"/>
              </a:xfrm>
              <a:prstGeom prst="ellipse">
                <a:avLst/>
              </a:prstGeom>
              <a:solidFill>
                <a:schemeClr val="accent1">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a:p>
            </p:txBody>
          </p:sp>
          <p:sp>
            <p:nvSpPr>
              <p:cNvPr id="58" name="TextBox 57"/>
              <p:cNvSpPr txBox="1"/>
              <p:nvPr/>
            </p:nvSpPr>
            <p:spPr>
              <a:xfrm>
                <a:off x="3631030" y="1297346"/>
                <a:ext cx="1699651" cy="777271"/>
              </a:xfrm>
              <a:prstGeom prst="rect">
                <a:avLst/>
              </a:prstGeom>
              <a:noFill/>
            </p:spPr>
            <p:txBody>
              <a:bodyPr wrap="square" rtlCol="0">
                <a:spAutoFit/>
              </a:bodyPr>
              <a:lstStyle/>
              <a:p>
                <a:pPr algn="ctr"/>
                <a:r>
                  <a:rPr lang="en-US" sz="1400" b="1" dirty="0"/>
                  <a:t>SMOOTHENING SEASONALITY &amp; NORMALISATION</a:t>
                </a:r>
              </a:p>
            </p:txBody>
          </p:sp>
        </p:grpSp>
        <p:grpSp>
          <p:nvGrpSpPr>
            <p:cNvPr id="59" name="Group 58"/>
            <p:cNvGrpSpPr/>
            <p:nvPr/>
          </p:nvGrpSpPr>
          <p:grpSpPr>
            <a:xfrm>
              <a:off x="6075722" y="1340826"/>
              <a:ext cx="1835463" cy="1799528"/>
              <a:chOff x="5611412" y="819355"/>
              <a:chExt cx="1835463" cy="1799528"/>
            </a:xfrm>
          </p:grpSpPr>
          <p:sp>
            <p:nvSpPr>
              <p:cNvPr id="60" name="Oval 59">
                <a:extLst>
                  <a:ext uri="{FF2B5EF4-FFF2-40B4-BE49-F238E27FC236}">
                    <a16:creationId xmlns:a16="http://schemas.microsoft.com/office/drawing/2014/main" id="{C240C0D5-51C5-4820-AB34-E16D404339B2}"/>
                  </a:ext>
                </a:extLst>
              </p:cNvPr>
              <p:cNvSpPr/>
              <p:nvPr/>
            </p:nvSpPr>
            <p:spPr>
              <a:xfrm>
                <a:off x="5631690" y="819355"/>
                <a:ext cx="1799528" cy="1799528"/>
              </a:xfrm>
              <a:prstGeom prst="ellipse">
                <a:avLst/>
              </a:prstGeom>
              <a:solidFill>
                <a:srgbClr val="00B0F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p>
            </p:txBody>
          </p:sp>
          <p:sp>
            <p:nvSpPr>
              <p:cNvPr id="61" name="TextBox 60"/>
              <p:cNvSpPr txBox="1"/>
              <p:nvPr/>
            </p:nvSpPr>
            <p:spPr>
              <a:xfrm>
                <a:off x="5611412" y="1299984"/>
                <a:ext cx="1835463" cy="777271"/>
              </a:xfrm>
              <a:prstGeom prst="rect">
                <a:avLst/>
              </a:prstGeom>
              <a:noFill/>
            </p:spPr>
            <p:txBody>
              <a:bodyPr wrap="square" rtlCol="0">
                <a:spAutoFit/>
              </a:bodyPr>
              <a:lstStyle/>
              <a:p>
                <a:pPr algn="ctr"/>
                <a:r>
                  <a:rPr lang="en-US" sz="1400" b="1" dirty="0">
                    <a:solidFill>
                      <a:schemeClr val="bg1"/>
                    </a:solidFill>
                  </a:rPr>
                  <a:t>TIME SERIES MODELING USING ARIMA &amp; SARIMA</a:t>
                </a:r>
              </a:p>
            </p:txBody>
          </p:sp>
        </p:grpSp>
        <p:grpSp>
          <p:nvGrpSpPr>
            <p:cNvPr id="62" name="Group 61"/>
            <p:cNvGrpSpPr/>
            <p:nvPr/>
          </p:nvGrpSpPr>
          <p:grpSpPr>
            <a:xfrm>
              <a:off x="4142835" y="5140259"/>
              <a:ext cx="1714963" cy="1714963"/>
              <a:chOff x="3992790" y="4080799"/>
              <a:chExt cx="1714963" cy="1714963"/>
            </a:xfrm>
          </p:grpSpPr>
          <p:sp>
            <p:nvSpPr>
              <p:cNvPr id="63" name="Oval 62">
                <a:extLst>
                  <a:ext uri="{FF2B5EF4-FFF2-40B4-BE49-F238E27FC236}">
                    <a16:creationId xmlns:a16="http://schemas.microsoft.com/office/drawing/2014/main" id="{D32467DC-68B2-4A06-97DB-38EF79A869C1}"/>
                  </a:ext>
                </a:extLst>
              </p:cNvPr>
              <p:cNvSpPr/>
              <p:nvPr/>
            </p:nvSpPr>
            <p:spPr>
              <a:xfrm>
                <a:off x="3992790" y="4080799"/>
                <a:ext cx="1714963" cy="1714963"/>
              </a:xfrm>
              <a:prstGeom prst="ellipse">
                <a:avLst/>
              </a:prstGeom>
              <a:solidFill>
                <a:srgbClr val="00206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a:p>
            </p:txBody>
          </p:sp>
          <p:sp>
            <p:nvSpPr>
              <p:cNvPr id="64" name="TextBox 63"/>
              <p:cNvSpPr txBox="1"/>
              <p:nvPr/>
            </p:nvSpPr>
            <p:spPr>
              <a:xfrm>
                <a:off x="4060243" y="4454522"/>
                <a:ext cx="1575442" cy="1003975"/>
              </a:xfrm>
              <a:prstGeom prst="rect">
                <a:avLst/>
              </a:prstGeom>
              <a:noFill/>
            </p:spPr>
            <p:txBody>
              <a:bodyPr wrap="square" rtlCol="0">
                <a:spAutoFit/>
              </a:bodyPr>
              <a:lstStyle/>
              <a:p>
                <a:pPr algn="ctr"/>
                <a:r>
                  <a:rPr lang="en-US" sz="1400" b="1" dirty="0">
                    <a:solidFill>
                      <a:schemeClr val="bg1"/>
                    </a:solidFill>
                  </a:rPr>
                  <a:t>FEATURE GENERATION BASED ON PREVIOUS LAG</a:t>
                </a:r>
              </a:p>
            </p:txBody>
          </p:sp>
        </p:grpSp>
        <p:grpSp>
          <p:nvGrpSpPr>
            <p:cNvPr id="65" name="Group 64"/>
            <p:cNvGrpSpPr/>
            <p:nvPr/>
          </p:nvGrpSpPr>
          <p:grpSpPr>
            <a:xfrm>
              <a:off x="6186645" y="5169403"/>
              <a:ext cx="1931098" cy="1901839"/>
              <a:chOff x="5887362" y="4361836"/>
              <a:chExt cx="1931098" cy="1901839"/>
            </a:xfrm>
          </p:grpSpPr>
          <p:sp>
            <p:nvSpPr>
              <p:cNvPr id="66" name="Oval 65">
                <a:extLst>
                  <a:ext uri="{FF2B5EF4-FFF2-40B4-BE49-F238E27FC236}">
                    <a16:creationId xmlns:a16="http://schemas.microsoft.com/office/drawing/2014/main" id="{FFCACAA9-3503-46C8-A54E-799F4E9E55B9}"/>
                  </a:ext>
                </a:extLst>
              </p:cNvPr>
              <p:cNvSpPr/>
              <p:nvPr/>
            </p:nvSpPr>
            <p:spPr>
              <a:xfrm>
                <a:off x="5916621" y="4361836"/>
                <a:ext cx="1901839" cy="1901839"/>
              </a:xfrm>
              <a:prstGeom prst="ellipse">
                <a:avLst/>
              </a:prstGeom>
              <a:solidFill>
                <a:schemeClr val="accent1">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a:p>
            </p:txBody>
          </p:sp>
          <p:sp>
            <p:nvSpPr>
              <p:cNvPr id="67" name="TextBox 66"/>
              <p:cNvSpPr txBox="1"/>
              <p:nvPr/>
            </p:nvSpPr>
            <p:spPr>
              <a:xfrm>
                <a:off x="5887362" y="4968012"/>
                <a:ext cx="1883659" cy="777271"/>
              </a:xfrm>
              <a:prstGeom prst="rect">
                <a:avLst/>
              </a:prstGeom>
              <a:noFill/>
            </p:spPr>
            <p:txBody>
              <a:bodyPr wrap="square" rtlCol="0">
                <a:spAutoFit/>
              </a:bodyPr>
              <a:lstStyle/>
              <a:p>
                <a:pPr algn="ctr"/>
                <a:r>
                  <a:rPr lang="en-US" sz="1400" b="1" dirty="0"/>
                  <a:t>MODEL BUILDING &amp; HYPER-PARAMETER TUNING</a:t>
                </a:r>
              </a:p>
            </p:txBody>
          </p:sp>
        </p:grpSp>
        <p:grpSp>
          <p:nvGrpSpPr>
            <p:cNvPr id="68" name="Group 67"/>
            <p:cNvGrpSpPr/>
            <p:nvPr/>
          </p:nvGrpSpPr>
          <p:grpSpPr>
            <a:xfrm>
              <a:off x="7408686" y="3340115"/>
              <a:ext cx="1777430" cy="1777430"/>
              <a:chOff x="7124257" y="2418382"/>
              <a:chExt cx="1777430" cy="1777430"/>
            </a:xfrm>
          </p:grpSpPr>
          <p:sp>
            <p:nvSpPr>
              <p:cNvPr id="69" name="Oval 68">
                <a:extLst>
                  <a:ext uri="{FF2B5EF4-FFF2-40B4-BE49-F238E27FC236}">
                    <a16:creationId xmlns:a16="http://schemas.microsoft.com/office/drawing/2014/main" id="{C240C0D5-51C5-4820-AB34-E16D404339B2}"/>
                  </a:ext>
                </a:extLst>
              </p:cNvPr>
              <p:cNvSpPr/>
              <p:nvPr/>
            </p:nvSpPr>
            <p:spPr>
              <a:xfrm>
                <a:off x="7124257" y="2418382"/>
                <a:ext cx="1777430" cy="1777430"/>
              </a:xfrm>
              <a:prstGeom prst="ellipse">
                <a:avLst/>
              </a:prstGeom>
              <a:solidFill>
                <a:srgbClr val="00206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a:p>
            </p:txBody>
          </p:sp>
          <p:sp>
            <p:nvSpPr>
              <p:cNvPr id="70" name="TextBox 69"/>
              <p:cNvSpPr txBox="1"/>
              <p:nvPr/>
            </p:nvSpPr>
            <p:spPr>
              <a:xfrm>
                <a:off x="7174617" y="2901810"/>
                <a:ext cx="1676708" cy="777271"/>
              </a:xfrm>
              <a:prstGeom prst="rect">
                <a:avLst/>
              </a:prstGeom>
              <a:noFill/>
            </p:spPr>
            <p:txBody>
              <a:bodyPr wrap="square" rtlCol="0">
                <a:spAutoFit/>
              </a:bodyPr>
              <a:lstStyle/>
              <a:p>
                <a:pPr algn="ctr"/>
                <a:r>
                  <a:rPr lang="en-US" sz="1400" b="1" dirty="0">
                    <a:solidFill>
                      <a:schemeClr val="bg1"/>
                    </a:solidFill>
                  </a:rPr>
                  <a:t>COMPARING PREDICTION ON VALIDATION</a:t>
                </a:r>
              </a:p>
            </p:txBody>
          </p:sp>
        </p:grpSp>
        <p:grpSp>
          <p:nvGrpSpPr>
            <p:cNvPr id="71" name="Group 70"/>
            <p:cNvGrpSpPr/>
            <p:nvPr/>
          </p:nvGrpSpPr>
          <p:grpSpPr>
            <a:xfrm>
              <a:off x="9944432" y="3337158"/>
              <a:ext cx="1732073" cy="1777430"/>
              <a:chOff x="9660003" y="2415425"/>
              <a:chExt cx="1732073" cy="1777430"/>
            </a:xfrm>
          </p:grpSpPr>
          <p:sp>
            <p:nvSpPr>
              <p:cNvPr id="72" name="Oval 71">
                <a:extLst>
                  <a:ext uri="{FF2B5EF4-FFF2-40B4-BE49-F238E27FC236}">
                    <a16:creationId xmlns:a16="http://schemas.microsoft.com/office/drawing/2014/main" id="{C240C0D5-51C5-4820-AB34-E16D404339B2}"/>
                  </a:ext>
                </a:extLst>
              </p:cNvPr>
              <p:cNvSpPr/>
              <p:nvPr/>
            </p:nvSpPr>
            <p:spPr>
              <a:xfrm>
                <a:off x="9660003" y="2415425"/>
                <a:ext cx="1718815" cy="1777430"/>
              </a:xfrm>
              <a:prstGeom prst="ellips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a:p>
            </p:txBody>
          </p:sp>
          <p:sp>
            <p:nvSpPr>
              <p:cNvPr id="73" name="TextBox 72"/>
              <p:cNvSpPr txBox="1"/>
              <p:nvPr/>
            </p:nvSpPr>
            <p:spPr>
              <a:xfrm>
                <a:off x="9715368" y="2977588"/>
                <a:ext cx="1676708" cy="777271"/>
              </a:xfrm>
              <a:prstGeom prst="rect">
                <a:avLst/>
              </a:prstGeom>
              <a:noFill/>
            </p:spPr>
            <p:txBody>
              <a:bodyPr wrap="square" rtlCol="0">
                <a:spAutoFit/>
              </a:bodyPr>
              <a:lstStyle/>
              <a:p>
                <a:pPr algn="ctr"/>
                <a:r>
                  <a:rPr lang="en-US" sz="1400" b="1" dirty="0">
                    <a:solidFill>
                      <a:schemeClr val="bg1"/>
                    </a:solidFill>
                  </a:rPr>
                  <a:t>FINAL MODEL AND RESULT ON TEST DATA</a:t>
                </a:r>
              </a:p>
            </p:txBody>
          </p:sp>
        </p:grpSp>
      </p:grpSp>
    </p:spTree>
    <p:extLst>
      <p:ext uri="{BB962C8B-B14F-4D97-AF65-F5344CB8AC3E}">
        <p14:creationId xmlns:p14="http://schemas.microsoft.com/office/powerpoint/2010/main" val="255029137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96296" y="206683"/>
            <a:ext cx="13248072" cy="769441"/>
          </a:xfrm>
          <a:prstGeom prst="rect">
            <a:avLst/>
          </a:prstGeom>
          <a:noFill/>
          <a:ln>
            <a:solidFill>
              <a:schemeClr val="bg1"/>
            </a:solidFill>
          </a:ln>
        </p:spPr>
        <p:txBody>
          <a:bodyPr wrap="square" rtlCol="0">
            <a:spAutoFit/>
          </a:bodyPr>
          <a:lstStyle/>
          <a:p>
            <a:r>
              <a:rPr lang="en-US" sz="4400" b="1" dirty="0">
                <a:ln w="0"/>
                <a:effectLst>
                  <a:outerShdw blurRad="38100" dist="19050" dir="2700000" algn="tl" rotWithShape="0">
                    <a:schemeClr val="dk1">
                      <a:alpha val="40000"/>
                    </a:schemeClr>
                  </a:outerShdw>
                </a:effectLst>
                <a:latin typeface="Raleway" panose="020B0503030101060003" pitchFamily="34" charset="0"/>
              </a:rPr>
              <a:t>Weighted MSE On Cross Validation Set</a:t>
            </a:r>
            <a:endParaRPr lang="en-US" sz="4000" b="1" dirty="0">
              <a:latin typeface="Raleway" panose="020B0503030101060003" pitchFamily="34" charset="0"/>
            </a:endParaRPr>
          </a:p>
        </p:txBody>
      </p:sp>
      <p:sp>
        <p:nvSpPr>
          <p:cNvPr id="6" name="Rectangle 5"/>
          <p:cNvSpPr/>
          <p:nvPr/>
        </p:nvSpPr>
        <p:spPr>
          <a:xfrm>
            <a:off x="0" y="168646"/>
            <a:ext cx="327804" cy="86327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cxnSp>
        <p:nvCxnSpPr>
          <p:cNvPr id="7" name="Straight Connector 6"/>
          <p:cNvCxnSpPr/>
          <p:nvPr/>
        </p:nvCxnSpPr>
        <p:spPr>
          <a:xfrm>
            <a:off x="0" y="1031916"/>
            <a:ext cx="12192000" cy="0"/>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graphicFrame>
        <p:nvGraphicFramePr>
          <p:cNvPr id="4" name="Table 7">
            <a:extLst>
              <a:ext uri="{FF2B5EF4-FFF2-40B4-BE49-F238E27FC236}">
                <a16:creationId xmlns:a16="http://schemas.microsoft.com/office/drawing/2014/main" id="{37D7FE47-6264-4A20-897D-1DDB4F3B0787}"/>
              </a:ext>
            </a:extLst>
          </p:cNvPr>
          <p:cNvGraphicFramePr>
            <a:graphicFrameLocks noGrp="1"/>
          </p:cNvGraphicFramePr>
          <p:nvPr>
            <p:extLst>
              <p:ext uri="{D42A27DB-BD31-4B8C-83A1-F6EECF244321}">
                <p14:modId xmlns:p14="http://schemas.microsoft.com/office/powerpoint/2010/main" val="4268478583"/>
              </p:ext>
            </p:extLst>
          </p:nvPr>
        </p:nvGraphicFramePr>
        <p:xfrm>
          <a:off x="1914617" y="3009537"/>
          <a:ext cx="8362766" cy="3076100"/>
        </p:xfrm>
        <a:graphic>
          <a:graphicData uri="http://schemas.openxmlformats.org/drawingml/2006/table">
            <a:tbl>
              <a:tblPr firstRow="1" bandRow="1">
                <a:tableStyleId>{5C22544A-7EE6-4342-B048-85BDC9FD1C3A}</a:tableStyleId>
              </a:tblPr>
              <a:tblGrid>
                <a:gridCol w="4181383">
                  <a:extLst>
                    <a:ext uri="{9D8B030D-6E8A-4147-A177-3AD203B41FA5}">
                      <a16:colId xmlns:a16="http://schemas.microsoft.com/office/drawing/2014/main" val="121544983"/>
                    </a:ext>
                  </a:extLst>
                </a:gridCol>
                <a:gridCol w="4181383">
                  <a:extLst>
                    <a:ext uri="{9D8B030D-6E8A-4147-A177-3AD203B41FA5}">
                      <a16:colId xmlns:a16="http://schemas.microsoft.com/office/drawing/2014/main" val="1417030586"/>
                    </a:ext>
                  </a:extLst>
                </a:gridCol>
              </a:tblGrid>
              <a:tr h="441329">
                <a:tc>
                  <a:txBody>
                    <a:bodyPr/>
                    <a:lstStyle/>
                    <a:p>
                      <a:pPr algn="ctr"/>
                      <a:r>
                        <a:rPr lang="en-US" sz="2400" dirty="0"/>
                        <a:t>Buildings</a:t>
                      </a:r>
                      <a:endParaRPr lang="en-MT" sz="2400" dirty="0"/>
                    </a:p>
                  </a:txBody>
                  <a:tcPr/>
                </a:tc>
                <a:tc>
                  <a:txBody>
                    <a:bodyPr/>
                    <a:lstStyle/>
                    <a:p>
                      <a:pPr algn="ctr"/>
                      <a:r>
                        <a:rPr lang="en-US" sz="2400" dirty="0"/>
                        <a:t>Score</a:t>
                      </a:r>
                      <a:endParaRPr lang="en-MT" sz="2400" dirty="0"/>
                    </a:p>
                  </a:txBody>
                  <a:tcPr/>
                </a:tc>
                <a:extLst>
                  <a:ext uri="{0D108BD9-81ED-4DB2-BD59-A6C34878D82A}">
                    <a16:rowId xmlns:a16="http://schemas.microsoft.com/office/drawing/2014/main" val="1573168053"/>
                  </a:ext>
                </a:extLst>
              </a:tr>
              <a:tr h="523780">
                <a:tc>
                  <a:txBody>
                    <a:bodyPr/>
                    <a:lstStyle/>
                    <a:p>
                      <a:pPr algn="ctr"/>
                      <a:r>
                        <a:rPr lang="en-US" dirty="0"/>
                        <a:t>Building 1</a:t>
                      </a:r>
                      <a:endParaRPr lang="en-MT" dirty="0"/>
                    </a:p>
                  </a:txBody>
                  <a:tcPr/>
                </a:tc>
                <a:tc>
                  <a:txBody>
                    <a:bodyPr/>
                    <a:lstStyle/>
                    <a:p>
                      <a:pPr algn="ctr"/>
                      <a:r>
                        <a:rPr lang="en-US" dirty="0"/>
                        <a:t>9.891</a:t>
                      </a:r>
                      <a:endParaRPr lang="en-MT" dirty="0"/>
                    </a:p>
                  </a:txBody>
                  <a:tcPr/>
                </a:tc>
                <a:extLst>
                  <a:ext uri="{0D108BD9-81ED-4DB2-BD59-A6C34878D82A}">
                    <a16:rowId xmlns:a16="http://schemas.microsoft.com/office/drawing/2014/main" val="419455239"/>
                  </a:ext>
                </a:extLst>
              </a:tr>
              <a:tr h="523780">
                <a:tc>
                  <a:txBody>
                    <a:bodyPr/>
                    <a:lstStyle/>
                    <a:p>
                      <a:pPr algn="ctr"/>
                      <a:r>
                        <a:rPr lang="en-US" dirty="0"/>
                        <a:t>Building 2</a:t>
                      </a:r>
                      <a:endParaRPr lang="en-MT" dirty="0"/>
                    </a:p>
                  </a:txBody>
                  <a:tcPr/>
                </a:tc>
                <a:tc>
                  <a:txBody>
                    <a:bodyPr/>
                    <a:lstStyle/>
                    <a:p>
                      <a:pPr algn="ctr"/>
                      <a:r>
                        <a:rPr lang="en-US" dirty="0"/>
                        <a:t>20.278</a:t>
                      </a:r>
                      <a:endParaRPr lang="en-MT" dirty="0"/>
                    </a:p>
                  </a:txBody>
                  <a:tcPr/>
                </a:tc>
                <a:extLst>
                  <a:ext uri="{0D108BD9-81ED-4DB2-BD59-A6C34878D82A}">
                    <a16:rowId xmlns:a16="http://schemas.microsoft.com/office/drawing/2014/main" val="3036852658"/>
                  </a:ext>
                </a:extLst>
              </a:tr>
              <a:tr h="523780">
                <a:tc>
                  <a:txBody>
                    <a:bodyPr/>
                    <a:lstStyle/>
                    <a:p>
                      <a:pPr algn="ctr"/>
                      <a:r>
                        <a:rPr lang="en-US" dirty="0"/>
                        <a:t>Building 3</a:t>
                      </a:r>
                      <a:endParaRPr lang="en-MT" dirty="0"/>
                    </a:p>
                  </a:txBody>
                  <a:tcPr/>
                </a:tc>
                <a:tc>
                  <a:txBody>
                    <a:bodyPr/>
                    <a:lstStyle/>
                    <a:p>
                      <a:pPr algn="ctr"/>
                      <a:r>
                        <a:rPr lang="en-US" dirty="0"/>
                        <a:t>9.240</a:t>
                      </a:r>
                      <a:endParaRPr lang="en-MT" dirty="0"/>
                    </a:p>
                  </a:txBody>
                  <a:tcPr/>
                </a:tc>
                <a:extLst>
                  <a:ext uri="{0D108BD9-81ED-4DB2-BD59-A6C34878D82A}">
                    <a16:rowId xmlns:a16="http://schemas.microsoft.com/office/drawing/2014/main" val="2500716226"/>
                  </a:ext>
                </a:extLst>
              </a:tr>
              <a:tr h="523780">
                <a:tc>
                  <a:txBody>
                    <a:bodyPr/>
                    <a:lstStyle/>
                    <a:p>
                      <a:pPr algn="ctr"/>
                      <a:r>
                        <a:rPr lang="en-US" dirty="0"/>
                        <a:t>Building 4</a:t>
                      </a:r>
                      <a:endParaRPr lang="en-MT" dirty="0"/>
                    </a:p>
                  </a:txBody>
                  <a:tcPr/>
                </a:tc>
                <a:tc>
                  <a:txBody>
                    <a:bodyPr/>
                    <a:lstStyle/>
                    <a:p>
                      <a:pPr algn="ctr"/>
                      <a:r>
                        <a:rPr lang="en-US" dirty="0"/>
                        <a:t>10.894</a:t>
                      </a:r>
                      <a:endParaRPr lang="en-MT" dirty="0"/>
                    </a:p>
                  </a:txBody>
                  <a:tcPr/>
                </a:tc>
                <a:extLst>
                  <a:ext uri="{0D108BD9-81ED-4DB2-BD59-A6C34878D82A}">
                    <a16:rowId xmlns:a16="http://schemas.microsoft.com/office/drawing/2014/main" val="3891173169"/>
                  </a:ext>
                </a:extLst>
              </a:tr>
              <a:tr h="523780">
                <a:tc>
                  <a:txBody>
                    <a:bodyPr/>
                    <a:lstStyle/>
                    <a:p>
                      <a:pPr algn="ctr"/>
                      <a:r>
                        <a:rPr lang="en-US"/>
                        <a:t>Building 5</a:t>
                      </a:r>
                      <a:endParaRPr lang="en-MT" dirty="0"/>
                    </a:p>
                  </a:txBody>
                  <a:tcPr/>
                </a:tc>
                <a:tc>
                  <a:txBody>
                    <a:bodyPr/>
                    <a:lstStyle/>
                    <a:p>
                      <a:pPr algn="ctr"/>
                      <a:r>
                        <a:rPr lang="en-US" dirty="0"/>
                        <a:t>9.565</a:t>
                      </a:r>
                      <a:endParaRPr lang="en-MT" dirty="0"/>
                    </a:p>
                  </a:txBody>
                  <a:tcPr/>
                </a:tc>
                <a:extLst>
                  <a:ext uri="{0D108BD9-81ED-4DB2-BD59-A6C34878D82A}">
                    <a16:rowId xmlns:a16="http://schemas.microsoft.com/office/drawing/2014/main" val="3288098170"/>
                  </a:ext>
                </a:extLst>
              </a:tr>
            </a:tbl>
          </a:graphicData>
        </a:graphic>
      </p:graphicFrame>
      <p:pic>
        <p:nvPicPr>
          <p:cNvPr id="10" name="image1.png" descr="C:\Users\jashpatel\AppData\Local\Microsoft\Windows\INetCache\Content.MSO\8ADC799.tmp">
            <a:extLst>
              <a:ext uri="{FF2B5EF4-FFF2-40B4-BE49-F238E27FC236}">
                <a16:creationId xmlns:a16="http://schemas.microsoft.com/office/drawing/2014/main" id="{192153C1-75BC-4B7C-ACBB-03D6504A962E}"/>
              </a:ext>
            </a:extLst>
          </p:cNvPr>
          <p:cNvPicPr/>
          <p:nvPr/>
        </p:nvPicPr>
        <p:blipFill>
          <a:blip r:embed="rId2"/>
          <a:srcRect/>
          <a:stretch>
            <a:fillRect/>
          </a:stretch>
        </p:blipFill>
        <p:spPr>
          <a:xfrm>
            <a:off x="4190537" y="1547227"/>
            <a:ext cx="3810926" cy="592289"/>
          </a:xfrm>
          <a:prstGeom prst="rect">
            <a:avLst/>
          </a:prstGeom>
          <a:ln/>
        </p:spPr>
      </p:pic>
    </p:spTree>
    <p:extLst>
      <p:ext uri="{BB962C8B-B14F-4D97-AF65-F5344CB8AC3E}">
        <p14:creationId xmlns:p14="http://schemas.microsoft.com/office/powerpoint/2010/main" val="391948228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27804" y="219394"/>
            <a:ext cx="13248072" cy="769441"/>
          </a:xfrm>
          <a:prstGeom prst="rect">
            <a:avLst/>
          </a:prstGeom>
          <a:noFill/>
        </p:spPr>
        <p:txBody>
          <a:bodyPr wrap="square" rtlCol="0">
            <a:spAutoFit/>
          </a:bodyPr>
          <a:lstStyle/>
          <a:p>
            <a:r>
              <a:rPr lang="en-US" sz="4400" b="1" dirty="0">
                <a:latin typeface="Raleway" panose="020B0503030101060003" pitchFamily="34" charset="0"/>
              </a:rPr>
              <a:t>Overfitting and Cross Validation</a:t>
            </a:r>
            <a:endParaRPr lang="en-US" sz="4400" b="1" i="1" dirty="0">
              <a:solidFill>
                <a:srgbClr val="4472C4"/>
              </a:solidFill>
              <a:latin typeface="Raleway" panose="020B0503030101060003" pitchFamily="34" charset="0"/>
            </a:endParaRPr>
          </a:p>
        </p:txBody>
      </p:sp>
      <p:sp>
        <p:nvSpPr>
          <p:cNvPr id="6" name="Rectangle 5"/>
          <p:cNvSpPr/>
          <p:nvPr/>
        </p:nvSpPr>
        <p:spPr>
          <a:xfrm>
            <a:off x="0" y="168646"/>
            <a:ext cx="327804" cy="86327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cxnSp>
        <p:nvCxnSpPr>
          <p:cNvPr id="7" name="Straight Connector 6"/>
          <p:cNvCxnSpPr/>
          <p:nvPr/>
        </p:nvCxnSpPr>
        <p:spPr>
          <a:xfrm>
            <a:off x="0" y="1031916"/>
            <a:ext cx="12192000" cy="0"/>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7277978" y="4566544"/>
            <a:ext cx="178197" cy="666786"/>
          </a:xfrm>
          <a:prstGeom prst="rect">
            <a:avLst/>
          </a:prstGeom>
          <a:noFill/>
        </p:spPr>
        <p:txBody>
          <a:bodyPr wrap="square" rtlCol="0" anchor="t">
            <a:spAutoFit/>
          </a:bodyPr>
          <a:lstStyle/>
          <a:p>
            <a:endParaRPr lang="en-US" sz="3733" dirty="0">
              <a:solidFill>
                <a:schemeClr val="bg1"/>
              </a:solidFill>
              <a:latin typeface="Raleway" panose="020B0503030101060003" pitchFamily="34" charset="0"/>
            </a:endParaRPr>
          </a:p>
        </p:txBody>
      </p:sp>
      <p:sp>
        <p:nvSpPr>
          <p:cNvPr id="28" name="TextBox 27"/>
          <p:cNvSpPr txBox="1"/>
          <p:nvPr/>
        </p:nvSpPr>
        <p:spPr>
          <a:xfrm>
            <a:off x="5061338" y="4566544"/>
            <a:ext cx="178197" cy="666786"/>
          </a:xfrm>
          <a:prstGeom prst="rect">
            <a:avLst/>
          </a:prstGeom>
          <a:noFill/>
        </p:spPr>
        <p:txBody>
          <a:bodyPr wrap="square" rtlCol="0" anchor="t">
            <a:spAutoFit/>
          </a:bodyPr>
          <a:lstStyle/>
          <a:p>
            <a:endParaRPr lang="en-US" sz="3733" dirty="0">
              <a:solidFill>
                <a:schemeClr val="bg1"/>
              </a:solidFill>
              <a:latin typeface="Raleway" panose="020B0503030101060003" pitchFamily="34" charset="0"/>
            </a:endParaRPr>
          </a:p>
        </p:txBody>
      </p:sp>
      <p:sp>
        <p:nvSpPr>
          <p:cNvPr id="29" name="TextBox 28"/>
          <p:cNvSpPr txBox="1"/>
          <p:nvPr/>
        </p:nvSpPr>
        <p:spPr>
          <a:xfrm>
            <a:off x="5021508" y="2264795"/>
            <a:ext cx="178197" cy="666786"/>
          </a:xfrm>
          <a:prstGeom prst="rect">
            <a:avLst/>
          </a:prstGeom>
          <a:noFill/>
        </p:spPr>
        <p:txBody>
          <a:bodyPr wrap="square" rtlCol="0" anchor="t">
            <a:spAutoFit/>
          </a:bodyPr>
          <a:lstStyle/>
          <a:p>
            <a:endParaRPr lang="en-US" sz="3733" dirty="0">
              <a:solidFill>
                <a:schemeClr val="bg1"/>
              </a:solidFill>
              <a:latin typeface="Raleway" panose="020B0503030101060003" pitchFamily="34" charset="0"/>
            </a:endParaRPr>
          </a:p>
        </p:txBody>
      </p:sp>
      <p:pic>
        <p:nvPicPr>
          <p:cNvPr id="31" name="Picture 3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95626" y="2311865"/>
            <a:ext cx="1087818" cy="1087818"/>
          </a:xfrm>
          <a:prstGeom prst="rect">
            <a:avLst/>
          </a:prstGeom>
        </p:spPr>
      </p:pic>
      <p:sp>
        <p:nvSpPr>
          <p:cNvPr id="32" name="TextBox 31"/>
          <p:cNvSpPr txBox="1"/>
          <p:nvPr/>
        </p:nvSpPr>
        <p:spPr>
          <a:xfrm>
            <a:off x="6868085" y="5120925"/>
            <a:ext cx="4607312" cy="923330"/>
          </a:xfrm>
          <a:prstGeom prst="rect">
            <a:avLst/>
          </a:prstGeom>
          <a:noFill/>
          <a:ln w="19050">
            <a:solidFill>
              <a:schemeClr val="tx1"/>
            </a:solidFill>
          </a:ln>
        </p:spPr>
        <p:txBody>
          <a:bodyPr wrap="square" rtlCol="0">
            <a:spAutoFit/>
          </a:bodyPr>
          <a:lstStyle>
            <a:defPPr>
              <a:defRPr lang="en-US"/>
            </a:defPPr>
            <a:lvl1pPr lvl="0" algn="ctr"/>
          </a:lstStyle>
          <a:p>
            <a:r>
              <a:rPr lang="en-US" dirty="0"/>
              <a:t>Hyperparameter-tuning was done using Grid Search and validation loss was monitored to avoid overfitting</a:t>
            </a:r>
          </a:p>
        </p:txBody>
      </p:sp>
      <p:sp>
        <p:nvSpPr>
          <p:cNvPr id="33" name="TextBox 32"/>
          <p:cNvSpPr txBox="1"/>
          <p:nvPr/>
        </p:nvSpPr>
        <p:spPr>
          <a:xfrm>
            <a:off x="6868085" y="2080659"/>
            <a:ext cx="4607312" cy="1754326"/>
          </a:xfrm>
          <a:prstGeom prst="rect">
            <a:avLst/>
          </a:prstGeom>
          <a:noFill/>
          <a:ln w="19050">
            <a:solidFill>
              <a:schemeClr val="tx1"/>
            </a:solidFill>
          </a:ln>
        </p:spPr>
        <p:txBody>
          <a:bodyPr wrap="square" rtlCol="0">
            <a:spAutoFit/>
          </a:bodyPr>
          <a:lstStyle>
            <a:defPPr>
              <a:defRPr lang="en-US"/>
            </a:defPPr>
            <a:lvl1pPr lvl="0"/>
          </a:lstStyle>
          <a:p>
            <a:pPr algn="ctr"/>
            <a:r>
              <a:rPr lang="en-US" dirty="0"/>
              <a:t>Validation data-set was designed keeping in mind the data distribution. Using periodicity of two months, first 1 and ½ months were used for training purpose and rest ½ month was used for validation purpose and then average results were reported</a:t>
            </a:r>
          </a:p>
        </p:txBody>
      </p:sp>
      <p:pic>
        <p:nvPicPr>
          <p:cNvPr id="34" name="Picture 3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99253" y="4679631"/>
            <a:ext cx="1089141" cy="1089141"/>
          </a:xfrm>
          <a:prstGeom prst="rect">
            <a:avLst/>
          </a:prstGeom>
        </p:spPr>
      </p:pic>
      <p:sp>
        <p:nvSpPr>
          <p:cNvPr id="35" name="Left Brace 34"/>
          <p:cNvSpPr/>
          <p:nvPr/>
        </p:nvSpPr>
        <p:spPr>
          <a:xfrm>
            <a:off x="2983064" y="2080659"/>
            <a:ext cx="1238739" cy="3805022"/>
          </a:xfrm>
          <a:prstGeom prst="leftBrace">
            <a:avLst>
              <a:gd name="adj1" fmla="val 80090"/>
              <a:gd name="adj2" fmla="val 48983"/>
            </a:avLst>
          </a:prstGeom>
          <a:ln>
            <a:solidFill>
              <a:schemeClr val="accent5"/>
            </a:solidFill>
          </a:ln>
        </p:spPr>
        <p:style>
          <a:lnRef idx="2">
            <a:schemeClr val="accent1">
              <a:shade val="60000"/>
              <a:hueOff val="0"/>
              <a:satOff val="0"/>
              <a:lumOff val="0"/>
              <a:alphaOff val="0"/>
            </a:schemeClr>
          </a:lnRef>
          <a:fillRef idx="0">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sp>
        <p:nvSpPr>
          <p:cNvPr id="36" name="TextBox 35"/>
          <p:cNvSpPr txBox="1"/>
          <p:nvPr/>
        </p:nvSpPr>
        <p:spPr>
          <a:xfrm>
            <a:off x="532085" y="3567671"/>
            <a:ext cx="2167689" cy="830997"/>
          </a:xfrm>
          <a:prstGeom prst="rect">
            <a:avLst/>
          </a:prstGeom>
          <a:solidFill>
            <a:schemeClr val="accent1">
              <a:lumMod val="75000"/>
            </a:schemeClr>
          </a:solidFill>
        </p:spPr>
        <p:txBody>
          <a:bodyPr wrap="square" rtlCol="0">
            <a:spAutoFit/>
          </a:bodyPr>
          <a:lstStyle/>
          <a:p>
            <a:pPr algn="ctr"/>
            <a:r>
              <a:rPr lang="en-US" sz="2400" dirty="0">
                <a:solidFill>
                  <a:schemeClr val="bg1"/>
                </a:solidFill>
              </a:rPr>
              <a:t>Cross Validation and Testing</a:t>
            </a:r>
          </a:p>
        </p:txBody>
      </p:sp>
    </p:spTree>
    <p:extLst>
      <p:ext uri="{BB962C8B-B14F-4D97-AF65-F5344CB8AC3E}">
        <p14:creationId xmlns:p14="http://schemas.microsoft.com/office/powerpoint/2010/main" val="242693222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sp>
        <p:nvSpPr>
          <p:cNvPr id="3" name="TextBox 2"/>
          <p:cNvSpPr txBox="1"/>
          <p:nvPr/>
        </p:nvSpPr>
        <p:spPr>
          <a:xfrm>
            <a:off x="11760740" y="2008761"/>
            <a:ext cx="431260" cy="2840477"/>
          </a:xfrm>
          <a:prstGeom prst="rect">
            <a:avLst/>
          </a:prstGeom>
          <a:solidFill>
            <a:schemeClr val="bg1"/>
          </a:solidFill>
        </p:spPr>
        <p:txBody>
          <a:bodyPr wrap="square" rtlCol="0">
            <a:spAutoFit/>
          </a:bodyPr>
          <a:lstStyle/>
          <a:p>
            <a:endParaRPr lang="en-US" dirty="0">
              <a:solidFill>
                <a:prstClr val="black"/>
              </a:solidFill>
            </a:endParaRPr>
          </a:p>
        </p:txBody>
      </p:sp>
      <p:sp>
        <p:nvSpPr>
          <p:cNvPr id="4" name="TextBox 3">
            <a:extLst>
              <a:ext uri="{FF2B5EF4-FFF2-40B4-BE49-F238E27FC236}">
                <a16:creationId xmlns:a16="http://schemas.microsoft.com/office/drawing/2014/main" id="{B57D941B-4A22-4182-A7FE-249A91D9247B}"/>
              </a:ext>
            </a:extLst>
          </p:cNvPr>
          <p:cNvSpPr txBox="1"/>
          <p:nvPr/>
        </p:nvSpPr>
        <p:spPr>
          <a:xfrm>
            <a:off x="2684832" y="2921168"/>
            <a:ext cx="8813258" cy="1015663"/>
          </a:xfrm>
          <a:prstGeom prst="rect">
            <a:avLst/>
          </a:prstGeom>
          <a:noFill/>
        </p:spPr>
        <p:txBody>
          <a:bodyPr wrap="square" rtlCol="0">
            <a:spAutoFit/>
          </a:bodyPr>
          <a:lstStyle/>
          <a:p>
            <a:pPr algn="r"/>
            <a:r>
              <a:rPr lang="en-US" sz="6000" b="1" dirty="0">
                <a:solidFill>
                  <a:prstClr val="white"/>
                </a:solidFill>
                <a:latin typeface="Raleway" panose="020B0503030101060003"/>
              </a:rPr>
              <a:t>Thank You</a:t>
            </a:r>
          </a:p>
        </p:txBody>
      </p:sp>
    </p:spTree>
    <p:extLst>
      <p:ext uri="{BB962C8B-B14F-4D97-AF65-F5344CB8AC3E}">
        <p14:creationId xmlns:p14="http://schemas.microsoft.com/office/powerpoint/2010/main" val="362045631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sp>
        <p:nvSpPr>
          <p:cNvPr id="3" name="TextBox 2"/>
          <p:cNvSpPr txBox="1"/>
          <p:nvPr/>
        </p:nvSpPr>
        <p:spPr>
          <a:xfrm>
            <a:off x="11760740" y="2008761"/>
            <a:ext cx="431260" cy="2840477"/>
          </a:xfrm>
          <a:prstGeom prst="rect">
            <a:avLst/>
          </a:prstGeom>
          <a:solidFill>
            <a:schemeClr val="bg1"/>
          </a:solidFill>
        </p:spPr>
        <p:txBody>
          <a:bodyPr wrap="square" rtlCol="0">
            <a:spAutoFit/>
          </a:bodyPr>
          <a:lstStyle/>
          <a:p>
            <a:endParaRPr lang="en-US" dirty="0">
              <a:solidFill>
                <a:prstClr val="black"/>
              </a:solidFill>
            </a:endParaRPr>
          </a:p>
        </p:txBody>
      </p:sp>
      <p:sp>
        <p:nvSpPr>
          <p:cNvPr id="4" name="TextBox 3">
            <a:extLst>
              <a:ext uri="{FF2B5EF4-FFF2-40B4-BE49-F238E27FC236}">
                <a16:creationId xmlns:a16="http://schemas.microsoft.com/office/drawing/2014/main" id="{B57D941B-4A22-4182-A7FE-249A91D9247B}"/>
              </a:ext>
            </a:extLst>
          </p:cNvPr>
          <p:cNvSpPr txBox="1"/>
          <p:nvPr/>
        </p:nvSpPr>
        <p:spPr>
          <a:xfrm>
            <a:off x="2684832" y="2921168"/>
            <a:ext cx="8813258" cy="1015663"/>
          </a:xfrm>
          <a:prstGeom prst="rect">
            <a:avLst/>
          </a:prstGeom>
          <a:noFill/>
        </p:spPr>
        <p:txBody>
          <a:bodyPr wrap="square" rtlCol="0">
            <a:spAutoFit/>
          </a:bodyPr>
          <a:lstStyle/>
          <a:p>
            <a:pPr algn="r"/>
            <a:r>
              <a:rPr lang="en-US" sz="6000" b="1" dirty="0">
                <a:solidFill>
                  <a:prstClr val="white"/>
                </a:solidFill>
                <a:latin typeface="Raleway" panose="020B0503030101060003"/>
              </a:rPr>
              <a:t>Annexure</a:t>
            </a:r>
          </a:p>
        </p:txBody>
      </p:sp>
    </p:spTree>
    <p:extLst>
      <p:ext uri="{BB962C8B-B14F-4D97-AF65-F5344CB8AC3E}">
        <p14:creationId xmlns:p14="http://schemas.microsoft.com/office/powerpoint/2010/main" val="68887063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fld id="{E6459DFB-86F3-43FA-8567-2EA6E426AE90}" type="slidenum">
              <a:rPr lang="ja-JP" altLang="en-US" smtClean="0">
                <a:solidFill>
                  <a:prstClr val="white"/>
                </a:solidFill>
              </a:rPr>
              <a:pPr/>
              <a:t>34</a:t>
            </a:fld>
            <a:endParaRPr lang="ja-JP" altLang="en-US">
              <a:solidFill>
                <a:prstClr val="white"/>
              </a:solidFill>
            </a:endParaRPr>
          </a:p>
        </p:txBody>
      </p:sp>
      <p:sp>
        <p:nvSpPr>
          <p:cNvPr id="17" name="Text Placeholder 16">
            <a:extLst>
              <a:ext uri="{FF2B5EF4-FFF2-40B4-BE49-F238E27FC236}">
                <a16:creationId xmlns:a16="http://schemas.microsoft.com/office/drawing/2014/main" id="{8D13F2AD-EA7E-4C3F-A7A7-F5E0D3B3ED2F}"/>
              </a:ext>
            </a:extLst>
          </p:cNvPr>
          <p:cNvSpPr>
            <a:spLocks noGrp="1"/>
          </p:cNvSpPr>
          <p:nvPr>
            <p:ph type="body" sz="quarter" idx="15"/>
          </p:nvPr>
        </p:nvSpPr>
        <p:spPr/>
        <p:txBody>
          <a:bodyPr/>
          <a:lstStyle/>
          <a:p>
            <a:r>
              <a:rPr lang="en-US" sz="3200" b="1" dirty="0">
                <a:latin typeface="Route 159 SemiBold"/>
              </a:rPr>
              <a:t>ARIMA</a:t>
            </a:r>
            <a:endParaRPr lang="en-US" sz="3200" b="1"/>
          </a:p>
        </p:txBody>
      </p:sp>
      <p:sp>
        <p:nvSpPr>
          <p:cNvPr id="15" name="Text Placeholder 14">
            <a:extLst>
              <a:ext uri="{FF2B5EF4-FFF2-40B4-BE49-F238E27FC236}">
                <a16:creationId xmlns:a16="http://schemas.microsoft.com/office/drawing/2014/main" id="{34B318C2-337A-4138-B8B8-29891B44EE3C}"/>
              </a:ext>
            </a:extLst>
          </p:cNvPr>
          <p:cNvSpPr>
            <a:spLocks noGrp="1"/>
          </p:cNvSpPr>
          <p:nvPr>
            <p:ph type="body" sz="quarter" idx="14"/>
          </p:nvPr>
        </p:nvSpPr>
        <p:spPr/>
        <p:txBody>
          <a:bodyPr vert="horz" lIns="217700" tIns="108851" rIns="217700" bIns="108851" rtlCol="0" anchor="t">
            <a:noAutofit/>
          </a:bodyPr>
          <a:lstStyle/>
          <a:p>
            <a:r>
              <a:rPr lang="en-US" sz="1900" dirty="0">
                <a:ea typeface="+mn-lt"/>
                <a:cs typeface="+mn-lt"/>
              </a:rPr>
              <a:t>ARIMA, stands for ‘Auto Regressive Integrated Moving Average’ is actually a class of models which ‘explains’ a given time series based on its own past values, that is, its own lags and the lagged forecast errors, so that equation can be used to forecast future values. </a:t>
            </a:r>
            <a:endParaRPr lang="en-US" sz="1900" dirty="0"/>
          </a:p>
        </p:txBody>
      </p:sp>
      <p:sp>
        <p:nvSpPr>
          <p:cNvPr id="18" name="Text Placeholder 17">
            <a:extLst>
              <a:ext uri="{FF2B5EF4-FFF2-40B4-BE49-F238E27FC236}">
                <a16:creationId xmlns:a16="http://schemas.microsoft.com/office/drawing/2014/main" id="{493E4834-76F8-4850-A789-D3692783BE44}"/>
              </a:ext>
            </a:extLst>
          </p:cNvPr>
          <p:cNvSpPr>
            <a:spLocks noGrp="1"/>
          </p:cNvSpPr>
          <p:nvPr>
            <p:ph type="body" sz="quarter" idx="16"/>
          </p:nvPr>
        </p:nvSpPr>
        <p:spPr/>
        <p:txBody>
          <a:bodyPr/>
          <a:lstStyle/>
          <a:p>
            <a:r>
              <a:rPr lang="en-US" sz="3200" b="1" dirty="0" err="1">
                <a:latin typeface="Route 159 SemiBold"/>
              </a:rPr>
              <a:t>XGBoost</a:t>
            </a:r>
            <a:endParaRPr lang="en-US" sz="3200" b="1">
              <a:latin typeface="Route 159 SemiBold"/>
            </a:endParaRPr>
          </a:p>
        </p:txBody>
      </p:sp>
      <p:sp>
        <p:nvSpPr>
          <p:cNvPr id="19" name="Text Placeholder 18">
            <a:extLst>
              <a:ext uri="{FF2B5EF4-FFF2-40B4-BE49-F238E27FC236}">
                <a16:creationId xmlns:a16="http://schemas.microsoft.com/office/drawing/2014/main" id="{DC7ACCA1-582F-43CE-A889-6097C9749583}"/>
              </a:ext>
            </a:extLst>
          </p:cNvPr>
          <p:cNvSpPr>
            <a:spLocks noGrp="1"/>
          </p:cNvSpPr>
          <p:nvPr>
            <p:ph type="body" sz="quarter" idx="17"/>
          </p:nvPr>
        </p:nvSpPr>
        <p:spPr/>
        <p:txBody>
          <a:bodyPr>
            <a:normAutofit/>
          </a:bodyPr>
          <a:lstStyle/>
          <a:p>
            <a:r>
              <a:rPr lang="en-US" sz="1900" dirty="0" err="1">
                <a:ea typeface="+mn-lt"/>
                <a:cs typeface="+mn-lt"/>
              </a:rPr>
              <a:t>XGBoost</a:t>
            </a:r>
            <a:r>
              <a:rPr lang="en-US" sz="1900" dirty="0">
                <a:ea typeface="+mn-lt"/>
                <a:cs typeface="+mn-lt"/>
              </a:rPr>
              <a:t> is short for </a:t>
            </a:r>
            <a:r>
              <a:rPr lang="en-US" sz="1900" dirty="0" err="1">
                <a:ea typeface="+mn-lt"/>
                <a:cs typeface="+mn-lt"/>
              </a:rPr>
              <a:t>eXtreme</a:t>
            </a:r>
            <a:r>
              <a:rPr lang="en-US" sz="1900" dirty="0">
                <a:ea typeface="+mn-lt"/>
                <a:cs typeface="+mn-lt"/>
              </a:rPr>
              <a:t> Gradient Boosting. It is a library designed and optimized for boosted tree algorithms. Its main goal is to push the extreme of the computational limits of machines to provide a scalable, portable and accurate for large scale tree boosting. </a:t>
            </a:r>
            <a:endParaRPr lang="en-US" sz="1900"/>
          </a:p>
        </p:txBody>
      </p:sp>
      <p:sp>
        <p:nvSpPr>
          <p:cNvPr id="3" name="Rectangle 2">
            <a:extLst>
              <a:ext uri="{FF2B5EF4-FFF2-40B4-BE49-F238E27FC236}">
                <a16:creationId xmlns:a16="http://schemas.microsoft.com/office/drawing/2014/main" id="{4AF2963B-9EE2-4AD9-87FB-81BD79057BBA}"/>
              </a:ext>
            </a:extLst>
          </p:cNvPr>
          <p:cNvSpPr/>
          <p:nvPr/>
        </p:nvSpPr>
        <p:spPr>
          <a:xfrm>
            <a:off x="2063262" y="836246"/>
            <a:ext cx="2297723" cy="280738"/>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MT"/>
          </a:p>
        </p:txBody>
      </p:sp>
      <p:sp>
        <p:nvSpPr>
          <p:cNvPr id="11" name="Title 1">
            <a:extLst>
              <a:ext uri="{FF2B5EF4-FFF2-40B4-BE49-F238E27FC236}">
                <a16:creationId xmlns:a16="http://schemas.microsoft.com/office/drawing/2014/main" id="{41CF9AEE-D0A6-49EF-B23F-D994F3FF254B}"/>
              </a:ext>
            </a:extLst>
          </p:cNvPr>
          <p:cNvSpPr txBox="1">
            <a:spLocks/>
          </p:cNvSpPr>
          <p:nvPr/>
        </p:nvSpPr>
        <p:spPr>
          <a:xfrm>
            <a:off x="838200" y="454202"/>
            <a:ext cx="105156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4300" b="1" dirty="0">
                <a:latin typeface="Garamond"/>
              </a:rPr>
              <a:t>Annexure : ARIMA and </a:t>
            </a:r>
            <a:r>
              <a:rPr lang="en-GB" sz="4300" b="1" dirty="0" err="1">
                <a:latin typeface="Garamond"/>
              </a:rPr>
              <a:t>XGBoost</a:t>
            </a:r>
            <a:endParaRPr lang="en-GB" sz="4300" b="1" dirty="0">
              <a:latin typeface="Garamond" panose="02020404030301010803" pitchFamily="18" charset="0"/>
            </a:endParaRPr>
          </a:p>
        </p:txBody>
      </p:sp>
    </p:spTree>
    <p:extLst>
      <p:ext uri="{BB962C8B-B14F-4D97-AF65-F5344CB8AC3E}">
        <p14:creationId xmlns:p14="http://schemas.microsoft.com/office/powerpoint/2010/main" val="229807073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E6459DFB-86F3-43FA-8567-2EA6E426AE90}" type="slidenum">
              <a:rPr lang="ja-JP" altLang="en-US" smtClean="0">
                <a:solidFill>
                  <a:prstClr val="white"/>
                </a:solidFill>
              </a:rPr>
              <a:pPr/>
              <a:t>35</a:t>
            </a:fld>
            <a:endParaRPr lang="ja-JP" altLang="en-US">
              <a:solidFill>
                <a:prstClr val="white"/>
              </a:solidFill>
            </a:endParaRPr>
          </a:p>
        </p:txBody>
      </p:sp>
      <p:sp>
        <p:nvSpPr>
          <p:cNvPr id="2" name="Title 1"/>
          <p:cNvSpPr>
            <a:spLocks noGrp="1"/>
          </p:cNvSpPr>
          <p:nvPr>
            <p:ph type="title" idx="4294967295"/>
          </p:nvPr>
        </p:nvSpPr>
        <p:spPr>
          <a:xfrm>
            <a:off x="1172307" y="203102"/>
            <a:ext cx="10515600" cy="1325563"/>
          </a:xfrm>
        </p:spPr>
        <p:txBody>
          <a:bodyPr>
            <a:noAutofit/>
          </a:bodyPr>
          <a:lstStyle/>
          <a:p>
            <a:r>
              <a:rPr lang="en-GB" sz="4300" b="1" dirty="0">
                <a:latin typeface="Garamond"/>
              </a:rPr>
              <a:t>Annexure: Feature Importance</a:t>
            </a:r>
            <a:endParaRPr lang="en-GB" sz="4300" b="1" dirty="0">
              <a:latin typeface="Garamond" panose="02020404030301010803" pitchFamily="18" charset="0"/>
            </a:endParaRPr>
          </a:p>
        </p:txBody>
      </p:sp>
      <p:sp>
        <p:nvSpPr>
          <p:cNvPr id="33" name="TextBox 32"/>
          <p:cNvSpPr txBox="1"/>
          <p:nvPr/>
        </p:nvSpPr>
        <p:spPr>
          <a:xfrm>
            <a:off x="7277978" y="2320718"/>
            <a:ext cx="178197" cy="661720"/>
          </a:xfrm>
          <a:prstGeom prst="rect">
            <a:avLst/>
          </a:prstGeom>
          <a:noFill/>
        </p:spPr>
        <p:txBody>
          <a:bodyPr wrap="square" rtlCol="0">
            <a:spAutoFit/>
          </a:bodyPr>
          <a:lstStyle/>
          <a:p>
            <a:r>
              <a:rPr lang="en-US" sz="3700">
                <a:solidFill>
                  <a:schemeClr val="bg1"/>
                </a:solidFill>
                <a:latin typeface="Raleway" panose="020B0503030101060003" pitchFamily="34" charset="0"/>
              </a:rPr>
              <a:t>1</a:t>
            </a:r>
            <a:endParaRPr lang="en-US">
              <a:solidFill>
                <a:schemeClr val="bg1"/>
              </a:solidFill>
              <a:latin typeface="Raleway" panose="020B0503030101060003" pitchFamily="34" charset="0"/>
            </a:endParaRPr>
          </a:p>
        </p:txBody>
      </p:sp>
      <p:sp>
        <p:nvSpPr>
          <p:cNvPr id="34" name="TextBox 33"/>
          <p:cNvSpPr txBox="1"/>
          <p:nvPr/>
        </p:nvSpPr>
        <p:spPr>
          <a:xfrm>
            <a:off x="7277978" y="4566544"/>
            <a:ext cx="178197" cy="661720"/>
          </a:xfrm>
          <a:prstGeom prst="rect">
            <a:avLst/>
          </a:prstGeom>
          <a:noFill/>
        </p:spPr>
        <p:txBody>
          <a:bodyPr wrap="square" rtlCol="0" anchor="t">
            <a:spAutoFit/>
          </a:bodyPr>
          <a:lstStyle/>
          <a:p>
            <a:endParaRPr lang="en-US" sz="3700">
              <a:solidFill>
                <a:schemeClr val="bg1"/>
              </a:solidFill>
              <a:latin typeface="Raleway" panose="020B0503030101060003" pitchFamily="34" charset="0"/>
            </a:endParaRPr>
          </a:p>
        </p:txBody>
      </p:sp>
      <p:sp>
        <p:nvSpPr>
          <p:cNvPr id="35" name="TextBox 34"/>
          <p:cNvSpPr txBox="1"/>
          <p:nvPr/>
        </p:nvSpPr>
        <p:spPr>
          <a:xfrm>
            <a:off x="5061338" y="4566544"/>
            <a:ext cx="178197" cy="661720"/>
          </a:xfrm>
          <a:prstGeom prst="rect">
            <a:avLst/>
          </a:prstGeom>
          <a:noFill/>
        </p:spPr>
        <p:txBody>
          <a:bodyPr wrap="square" rtlCol="0" anchor="t">
            <a:spAutoFit/>
          </a:bodyPr>
          <a:lstStyle/>
          <a:p>
            <a:endParaRPr lang="en-US" sz="3700">
              <a:solidFill>
                <a:schemeClr val="bg1"/>
              </a:solidFill>
              <a:latin typeface="Raleway" panose="020B0503030101060003" pitchFamily="34" charset="0"/>
            </a:endParaRPr>
          </a:p>
        </p:txBody>
      </p:sp>
      <p:sp>
        <p:nvSpPr>
          <p:cNvPr id="36" name="TextBox 35"/>
          <p:cNvSpPr txBox="1"/>
          <p:nvPr/>
        </p:nvSpPr>
        <p:spPr>
          <a:xfrm>
            <a:off x="5021508" y="2264795"/>
            <a:ext cx="178197" cy="661720"/>
          </a:xfrm>
          <a:prstGeom prst="rect">
            <a:avLst/>
          </a:prstGeom>
          <a:noFill/>
        </p:spPr>
        <p:txBody>
          <a:bodyPr wrap="square" rtlCol="0" anchor="t">
            <a:spAutoFit/>
          </a:bodyPr>
          <a:lstStyle/>
          <a:p>
            <a:endParaRPr lang="en-US" sz="3700">
              <a:solidFill>
                <a:schemeClr val="bg1"/>
              </a:solidFill>
              <a:latin typeface="Raleway" panose="020B0503030101060003" pitchFamily="34" charset="0"/>
            </a:endParaRPr>
          </a:p>
        </p:txBody>
      </p:sp>
      <p:graphicFrame>
        <p:nvGraphicFramePr>
          <p:cNvPr id="6" name="Table 5">
            <a:extLst>
              <a:ext uri="{FF2B5EF4-FFF2-40B4-BE49-F238E27FC236}">
                <a16:creationId xmlns:a16="http://schemas.microsoft.com/office/drawing/2014/main" id="{FFB1E070-ED6D-4524-8E34-024B5FD82D01}"/>
              </a:ext>
            </a:extLst>
          </p:cNvPr>
          <p:cNvGraphicFramePr>
            <a:graphicFrameLocks noGrp="1"/>
          </p:cNvGraphicFramePr>
          <p:nvPr/>
        </p:nvGraphicFramePr>
        <p:xfrm>
          <a:off x="1552754" y="1437735"/>
          <a:ext cx="9044468" cy="5063078"/>
        </p:xfrm>
        <a:graphic>
          <a:graphicData uri="http://schemas.openxmlformats.org/drawingml/2006/table">
            <a:tbl>
              <a:tblPr firstRow="1" bandRow="1">
                <a:tableStyleId>{5C22544A-7EE6-4342-B048-85BDC9FD1C3A}</a:tableStyleId>
              </a:tblPr>
              <a:tblGrid>
                <a:gridCol w="4499690">
                  <a:extLst>
                    <a:ext uri="{9D8B030D-6E8A-4147-A177-3AD203B41FA5}">
                      <a16:colId xmlns:a16="http://schemas.microsoft.com/office/drawing/2014/main" val="3692552447"/>
                    </a:ext>
                  </a:extLst>
                </a:gridCol>
                <a:gridCol w="4544778">
                  <a:extLst>
                    <a:ext uri="{9D8B030D-6E8A-4147-A177-3AD203B41FA5}">
                      <a16:colId xmlns:a16="http://schemas.microsoft.com/office/drawing/2014/main" val="3757440473"/>
                    </a:ext>
                  </a:extLst>
                </a:gridCol>
              </a:tblGrid>
              <a:tr h="518787">
                <a:tc>
                  <a:txBody>
                    <a:bodyPr/>
                    <a:lstStyle/>
                    <a:p>
                      <a:pPr algn="ctr" fontAlgn="base"/>
                      <a:r>
                        <a:rPr lang="en-US" sz="2400" dirty="0">
                          <a:effectLst/>
                        </a:rPr>
                        <a:t>Feature​</a:t>
                      </a:r>
                      <a:endParaRPr lang="en-US" sz="2400" b="1" i="0" dirty="0">
                        <a:solidFill>
                          <a:srgbClr val="FFFFFF"/>
                        </a:solidFill>
                        <a:effectLst/>
                      </a:endParaRPr>
                    </a:p>
                  </a:txBody>
                  <a:tcPr/>
                </a:tc>
                <a:tc>
                  <a:txBody>
                    <a:bodyPr/>
                    <a:lstStyle/>
                    <a:p>
                      <a:pPr algn="ctr" fontAlgn="base"/>
                      <a:r>
                        <a:rPr lang="en-US" sz="2400" dirty="0">
                          <a:effectLst/>
                        </a:rPr>
                        <a:t>Relative Importance​</a:t>
                      </a:r>
                      <a:endParaRPr lang="en-US" sz="2400" b="1" i="0" dirty="0">
                        <a:solidFill>
                          <a:srgbClr val="FFFFFF"/>
                        </a:solidFill>
                        <a:effectLst/>
                      </a:endParaRPr>
                    </a:p>
                  </a:txBody>
                  <a:tcPr/>
                </a:tc>
                <a:extLst>
                  <a:ext uri="{0D108BD9-81ED-4DB2-BD59-A6C34878D82A}">
                    <a16:rowId xmlns:a16="http://schemas.microsoft.com/office/drawing/2014/main" val="729265452"/>
                  </a:ext>
                </a:extLst>
              </a:tr>
              <a:tr h="518787">
                <a:tc>
                  <a:txBody>
                    <a:bodyPr/>
                    <a:lstStyle/>
                    <a:p>
                      <a:pPr algn="ctr" fontAlgn="base"/>
                      <a:r>
                        <a:rPr lang="en-US" u="none" strike="noStrike" dirty="0">
                          <a:effectLst/>
                        </a:rPr>
                        <a:t>Lag_1</a:t>
                      </a:r>
                      <a:r>
                        <a:rPr lang="en-US" dirty="0">
                          <a:effectLst/>
                        </a:rPr>
                        <a:t>​</a:t>
                      </a:r>
                      <a:endParaRPr lang="en-US" b="0" i="0" dirty="0">
                        <a:solidFill>
                          <a:srgbClr val="1C1C1C"/>
                        </a:solidFill>
                        <a:effectLst/>
                      </a:endParaRPr>
                    </a:p>
                  </a:txBody>
                  <a:tcPr/>
                </a:tc>
                <a:tc>
                  <a:txBody>
                    <a:bodyPr/>
                    <a:lstStyle/>
                    <a:p>
                      <a:pPr algn="ctr" fontAlgn="base"/>
                      <a:r>
                        <a:rPr lang="en-US" u="none" strike="noStrike" dirty="0">
                          <a:effectLst/>
                        </a:rPr>
                        <a:t>0.018226</a:t>
                      </a:r>
                      <a:r>
                        <a:rPr lang="en-US" dirty="0">
                          <a:effectLst/>
                        </a:rPr>
                        <a:t>​</a:t>
                      </a:r>
                      <a:endParaRPr lang="en-US" b="0" i="0" dirty="0">
                        <a:solidFill>
                          <a:srgbClr val="1C1C1C"/>
                        </a:solidFill>
                        <a:effectLst/>
                      </a:endParaRPr>
                    </a:p>
                  </a:txBody>
                  <a:tcPr/>
                </a:tc>
                <a:extLst>
                  <a:ext uri="{0D108BD9-81ED-4DB2-BD59-A6C34878D82A}">
                    <a16:rowId xmlns:a16="http://schemas.microsoft.com/office/drawing/2014/main" val="2081516386"/>
                  </a:ext>
                </a:extLst>
              </a:tr>
              <a:tr h="503188">
                <a:tc>
                  <a:txBody>
                    <a:bodyPr/>
                    <a:lstStyle/>
                    <a:p>
                      <a:pPr algn="ctr" fontAlgn="base"/>
                      <a:r>
                        <a:rPr lang="en-US" dirty="0">
                          <a:effectLst/>
                        </a:rPr>
                        <a:t>Sub_meter_1_pred​</a:t>
                      </a:r>
                      <a:endParaRPr lang="en-US" b="0" i="0" dirty="0">
                        <a:solidFill>
                          <a:srgbClr val="1C1C1C"/>
                        </a:solidFill>
                        <a:effectLst/>
                      </a:endParaRPr>
                    </a:p>
                  </a:txBody>
                  <a:tcPr/>
                </a:tc>
                <a:tc>
                  <a:txBody>
                    <a:bodyPr/>
                    <a:lstStyle/>
                    <a:p>
                      <a:pPr algn="ctr" fontAlgn="base"/>
                      <a:r>
                        <a:rPr lang="en-US" u="none" strike="noStrike" dirty="0">
                          <a:effectLst/>
                        </a:rPr>
                        <a:t>0.016145</a:t>
                      </a:r>
                      <a:r>
                        <a:rPr lang="en-US" dirty="0">
                          <a:effectLst/>
                        </a:rPr>
                        <a:t>​</a:t>
                      </a:r>
                      <a:endParaRPr lang="en-US" b="0" i="0" dirty="0">
                        <a:solidFill>
                          <a:srgbClr val="1C1C1C"/>
                        </a:solidFill>
                        <a:effectLst/>
                      </a:endParaRPr>
                    </a:p>
                  </a:txBody>
                  <a:tcPr/>
                </a:tc>
                <a:extLst>
                  <a:ext uri="{0D108BD9-81ED-4DB2-BD59-A6C34878D82A}">
                    <a16:rowId xmlns:a16="http://schemas.microsoft.com/office/drawing/2014/main" val="2116476220"/>
                  </a:ext>
                </a:extLst>
              </a:tr>
              <a:tr h="503188">
                <a:tc>
                  <a:txBody>
                    <a:bodyPr/>
                    <a:lstStyle/>
                    <a:p>
                      <a:pPr algn="ctr" fontAlgn="base"/>
                      <a:r>
                        <a:rPr lang="en-US" dirty="0">
                          <a:effectLst/>
                        </a:rPr>
                        <a:t>Weekday​</a:t>
                      </a:r>
                      <a:endParaRPr lang="en-US" b="0" i="0" dirty="0">
                        <a:solidFill>
                          <a:srgbClr val="1C1C1C"/>
                        </a:solidFill>
                        <a:effectLst/>
                      </a:endParaRPr>
                    </a:p>
                  </a:txBody>
                  <a:tcPr/>
                </a:tc>
                <a:tc>
                  <a:txBody>
                    <a:bodyPr/>
                    <a:lstStyle/>
                    <a:p>
                      <a:pPr algn="ctr" fontAlgn="base"/>
                      <a:r>
                        <a:rPr lang="en-US" u="none" strike="noStrike" dirty="0">
                          <a:effectLst/>
                        </a:rPr>
                        <a:t>0.014615</a:t>
                      </a:r>
                      <a:r>
                        <a:rPr lang="en-US" dirty="0">
                          <a:effectLst/>
                        </a:rPr>
                        <a:t>​</a:t>
                      </a:r>
                      <a:endParaRPr lang="en-US" b="0" i="0" dirty="0">
                        <a:solidFill>
                          <a:srgbClr val="1C1C1C"/>
                        </a:solidFill>
                        <a:effectLst/>
                      </a:endParaRPr>
                    </a:p>
                  </a:txBody>
                  <a:tcPr/>
                </a:tc>
                <a:extLst>
                  <a:ext uri="{0D108BD9-81ED-4DB2-BD59-A6C34878D82A}">
                    <a16:rowId xmlns:a16="http://schemas.microsoft.com/office/drawing/2014/main" val="1116431945"/>
                  </a:ext>
                </a:extLst>
              </a:tr>
              <a:tr h="503188">
                <a:tc>
                  <a:txBody>
                    <a:bodyPr/>
                    <a:lstStyle/>
                    <a:p>
                      <a:pPr algn="ctr" fontAlgn="base"/>
                      <a:r>
                        <a:rPr lang="en-US" dirty="0">
                          <a:effectLst/>
                        </a:rPr>
                        <a:t>Lag_2​</a:t>
                      </a:r>
                      <a:endParaRPr lang="en-US" b="0" i="0" dirty="0">
                        <a:solidFill>
                          <a:srgbClr val="1C1C1C"/>
                        </a:solidFill>
                        <a:effectLst/>
                      </a:endParaRPr>
                    </a:p>
                  </a:txBody>
                  <a:tcPr/>
                </a:tc>
                <a:tc>
                  <a:txBody>
                    <a:bodyPr/>
                    <a:lstStyle/>
                    <a:p>
                      <a:pPr algn="ctr" fontAlgn="base"/>
                      <a:r>
                        <a:rPr lang="en-US" u="none" strike="noStrike" dirty="0">
                          <a:effectLst/>
                        </a:rPr>
                        <a:t>0.014382</a:t>
                      </a:r>
                      <a:r>
                        <a:rPr lang="en-US" dirty="0">
                          <a:effectLst/>
                        </a:rPr>
                        <a:t>​</a:t>
                      </a:r>
                      <a:endParaRPr lang="en-US" b="0" i="0" dirty="0">
                        <a:solidFill>
                          <a:srgbClr val="1C1C1C"/>
                        </a:solidFill>
                        <a:effectLst/>
                      </a:endParaRPr>
                    </a:p>
                  </a:txBody>
                  <a:tcPr/>
                </a:tc>
                <a:extLst>
                  <a:ext uri="{0D108BD9-81ED-4DB2-BD59-A6C34878D82A}">
                    <a16:rowId xmlns:a16="http://schemas.microsoft.com/office/drawing/2014/main" val="4278152169"/>
                  </a:ext>
                </a:extLst>
              </a:tr>
              <a:tr h="503188">
                <a:tc>
                  <a:txBody>
                    <a:bodyPr/>
                    <a:lstStyle/>
                    <a:p>
                      <a:pPr algn="ctr" fontAlgn="base"/>
                      <a:r>
                        <a:rPr lang="en-US" dirty="0">
                          <a:effectLst/>
                        </a:rPr>
                        <a:t>Lag_671​</a:t>
                      </a:r>
                      <a:endParaRPr lang="en-US" b="0" i="0" dirty="0">
                        <a:solidFill>
                          <a:srgbClr val="1C1C1C"/>
                        </a:solidFill>
                        <a:effectLst/>
                      </a:endParaRPr>
                    </a:p>
                  </a:txBody>
                  <a:tcPr/>
                </a:tc>
                <a:tc>
                  <a:txBody>
                    <a:bodyPr/>
                    <a:lstStyle/>
                    <a:p>
                      <a:pPr algn="ctr" fontAlgn="base"/>
                      <a:r>
                        <a:rPr lang="en-US" u="none" strike="noStrike" dirty="0">
                          <a:effectLst/>
                        </a:rPr>
                        <a:t>0.013301</a:t>
                      </a:r>
                      <a:r>
                        <a:rPr lang="en-US" dirty="0">
                          <a:effectLst/>
                        </a:rPr>
                        <a:t>​</a:t>
                      </a:r>
                      <a:endParaRPr lang="en-US" b="0" i="0" dirty="0">
                        <a:solidFill>
                          <a:srgbClr val="1C1C1C"/>
                        </a:solidFill>
                        <a:effectLst/>
                      </a:endParaRPr>
                    </a:p>
                  </a:txBody>
                  <a:tcPr/>
                </a:tc>
                <a:extLst>
                  <a:ext uri="{0D108BD9-81ED-4DB2-BD59-A6C34878D82A}">
                    <a16:rowId xmlns:a16="http://schemas.microsoft.com/office/drawing/2014/main" val="543164937"/>
                  </a:ext>
                </a:extLst>
              </a:tr>
              <a:tr h="503188">
                <a:tc>
                  <a:txBody>
                    <a:bodyPr/>
                    <a:lstStyle/>
                    <a:p>
                      <a:pPr algn="ctr" fontAlgn="base"/>
                      <a:r>
                        <a:rPr lang="en-US" dirty="0">
                          <a:effectLst/>
                        </a:rPr>
                        <a:t>Lag_288​</a:t>
                      </a:r>
                      <a:endParaRPr lang="en-US" b="0" i="0" dirty="0">
                        <a:solidFill>
                          <a:srgbClr val="1C1C1C"/>
                        </a:solidFill>
                        <a:effectLst/>
                      </a:endParaRPr>
                    </a:p>
                  </a:txBody>
                  <a:tcPr/>
                </a:tc>
                <a:tc>
                  <a:txBody>
                    <a:bodyPr/>
                    <a:lstStyle/>
                    <a:p>
                      <a:pPr algn="ctr" fontAlgn="base"/>
                      <a:r>
                        <a:rPr lang="en-US" u="none" strike="noStrike" dirty="0">
                          <a:effectLst/>
                        </a:rPr>
                        <a:t>0.012091</a:t>
                      </a:r>
                      <a:r>
                        <a:rPr lang="en-US" dirty="0">
                          <a:effectLst/>
                        </a:rPr>
                        <a:t>​</a:t>
                      </a:r>
                      <a:endParaRPr lang="en-US" b="0" i="0" dirty="0">
                        <a:solidFill>
                          <a:srgbClr val="1C1C1C"/>
                        </a:solidFill>
                        <a:effectLst/>
                      </a:endParaRPr>
                    </a:p>
                  </a:txBody>
                  <a:tcPr/>
                </a:tc>
                <a:extLst>
                  <a:ext uri="{0D108BD9-81ED-4DB2-BD59-A6C34878D82A}">
                    <a16:rowId xmlns:a16="http://schemas.microsoft.com/office/drawing/2014/main" val="3265422017"/>
                  </a:ext>
                </a:extLst>
              </a:tr>
              <a:tr h="503188">
                <a:tc>
                  <a:txBody>
                    <a:bodyPr/>
                    <a:lstStyle/>
                    <a:p>
                      <a:pPr algn="ctr" fontAlgn="base"/>
                      <a:r>
                        <a:rPr lang="en-US" dirty="0">
                          <a:effectLst/>
                        </a:rPr>
                        <a:t>Lag_286​</a:t>
                      </a:r>
                      <a:endParaRPr lang="en-US" b="0" i="0" dirty="0">
                        <a:solidFill>
                          <a:srgbClr val="1C1C1C"/>
                        </a:solidFill>
                        <a:effectLst/>
                      </a:endParaRPr>
                    </a:p>
                  </a:txBody>
                  <a:tcPr/>
                </a:tc>
                <a:tc>
                  <a:txBody>
                    <a:bodyPr/>
                    <a:lstStyle/>
                    <a:p>
                      <a:pPr algn="ctr" fontAlgn="base"/>
                      <a:r>
                        <a:rPr lang="en-US" u="none" strike="noStrike" dirty="0">
                          <a:effectLst/>
                        </a:rPr>
                        <a:t>0.012024</a:t>
                      </a:r>
                      <a:r>
                        <a:rPr lang="en-US" dirty="0">
                          <a:effectLst/>
                        </a:rPr>
                        <a:t>​</a:t>
                      </a:r>
                      <a:endParaRPr lang="en-US" b="0" i="0" dirty="0">
                        <a:solidFill>
                          <a:srgbClr val="1C1C1C"/>
                        </a:solidFill>
                        <a:effectLst/>
                      </a:endParaRPr>
                    </a:p>
                  </a:txBody>
                  <a:tcPr/>
                </a:tc>
                <a:extLst>
                  <a:ext uri="{0D108BD9-81ED-4DB2-BD59-A6C34878D82A}">
                    <a16:rowId xmlns:a16="http://schemas.microsoft.com/office/drawing/2014/main" val="2811516683"/>
                  </a:ext>
                </a:extLst>
              </a:tr>
              <a:tr h="503188">
                <a:tc>
                  <a:txBody>
                    <a:bodyPr/>
                    <a:lstStyle/>
                    <a:p>
                      <a:pPr algn="ctr" fontAlgn="base"/>
                      <a:r>
                        <a:rPr lang="en-US" dirty="0" err="1">
                          <a:effectLst/>
                        </a:rPr>
                        <a:t>Time_sine</a:t>
                      </a:r>
                      <a:r>
                        <a:rPr lang="en-US" dirty="0">
                          <a:effectLst/>
                        </a:rPr>
                        <a:t>​</a:t>
                      </a:r>
                      <a:endParaRPr lang="en-US" b="0" i="0" dirty="0">
                        <a:solidFill>
                          <a:srgbClr val="1C1C1C"/>
                        </a:solidFill>
                        <a:effectLst/>
                      </a:endParaRPr>
                    </a:p>
                  </a:txBody>
                  <a:tcPr/>
                </a:tc>
                <a:tc>
                  <a:txBody>
                    <a:bodyPr/>
                    <a:lstStyle/>
                    <a:p>
                      <a:pPr algn="ctr" fontAlgn="base"/>
                      <a:r>
                        <a:rPr lang="en-US" u="none" strike="noStrike" dirty="0">
                          <a:effectLst/>
                        </a:rPr>
                        <a:t>0.011096</a:t>
                      </a:r>
                      <a:r>
                        <a:rPr lang="en-US" dirty="0">
                          <a:effectLst/>
                        </a:rPr>
                        <a:t>​</a:t>
                      </a:r>
                      <a:endParaRPr lang="en-US" b="0" i="0" dirty="0">
                        <a:solidFill>
                          <a:srgbClr val="1C1C1C"/>
                        </a:solidFill>
                        <a:effectLst/>
                      </a:endParaRPr>
                    </a:p>
                  </a:txBody>
                  <a:tcPr/>
                </a:tc>
                <a:extLst>
                  <a:ext uri="{0D108BD9-81ED-4DB2-BD59-A6C34878D82A}">
                    <a16:rowId xmlns:a16="http://schemas.microsoft.com/office/drawing/2014/main" val="3827768915"/>
                  </a:ext>
                </a:extLst>
              </a:tr>
              <a:tr h="503188">
                <a:tc>
                  <a:txBody>
                    <a:bodyPr/>
                    <a:lstStyle/>
                    <a:p>
                      <a:pPr algn="ctr" fontAlgn="base"/>
                      <a:r>
                        <a:rPr lang="en-US" dirty="0">
                          <a:effectLst/>
                        </a:rPr>
                        <a:t>Lag_190​</a:t>
                      </a:r>
                      <a:endParaRPr lang="en-US" b="0" i="0" dirty="0">
                        <a:solidFill>
                          <a:srgbClr val="1C1C1C"/>
                        </a:solidFill>
                        <a:effectLst/>
                      </a:endParaRPr>
                    </a:p>
                  </a:txBody>
                  <a:tcPr/>
                </a:tc>
                <a:tc>
                  <a:txBody>
                    <a:bodyPr/>
                    <a:lstStyle/>
                    <a:p>
                      <a:pPr algn="ctr" fontAlgn="base"/>
                      <a:r>
                        <a:rPr lang="en-US" u="none" strike="noStrike" dirty="0">
                          <a:effectLst/>
                        </a:rPr>
                        <a:t>0.011078</a:t>
                      </a:r>
                      <a:r>
                        <a:rPr lang="en-US" dirty="0">
                          <a:effectLst/>
                        </a:rPr>
                        <a:t>​</a:t>
                      </a:r>
                      <a:endParaRPr lang="en-US" b="0" i="0" dirty="0">
                        <a:solidFill>
                          <a:srgbClr val="1C1C1C"/>
                        </a:solidFill>
                        <a:effectLst/>
                      </a:endParaRPr>
                    </a:p>
                  </a:txBody>
                  <a:tcPr/>
                </a:tc>
                <a:extLst>
                  <a:ext uri="{0D108BD9-81ED-4DB2-BD59-A6C34878D82A}">
                    <a16:rowId xmlns:a16="http://schemas.microsoft.com/office/drawing/2014/main" val="2763385323"/>
                  </a:ext>
                </a:extLst>
              </a:tr>
            </a:tbl>
          </a:graphicData>
        </a:graphic>
      </p:graphicFrame>
    </p:spTree>
    <p:extLst>
      <p:ext uri="{BB962C8B-B14F-4D97-AF65-F5344CB8AC3E}">
        <p14:creationId xmlns:p14="http://schemas.microsoft.com/office/powerpoint/2010/main" val="31090144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E6459DFB-86F3-43FA-8567-2EA6E426AE90}" type="slidenum">
              <a:rPr lang="ja-JP" altLang="en-US" smtClean="0">
                <a:solidFill>
                  <a:prstClr val="white"/>
                </a:solidFill>
              </a:rPr>
              <a:pPr/>
              <a:t>36</a:t>
            </a:fld>
            <a:endParaRPr lang="ja-JP" altLang="en-US">
              <a:solidFill>
                <a:prstClr val="white"/>
              </a:solidFill>
            </a:endParaRPr>
          </a:p>
        </p:txBody>
      </p:sp>
      <p:sp>
        <p:nvSpPr>
          <p:cNvPr id="2" name="Title 1"/>
          <p:cNvSpPr>
            <a:spLocks noGrp="1"/>
          </p:cNvSpPr>
          <p:nvPr>
            <p:ph type="title" idx="4294967295"/>
          </p:nvPr>
        </p:nvSpPr>
        <p:spPr>
          <a:xfrm>
            <a:off x="1137250" y="243007"/>
            <a:ext cx="10515600" cy="1325563"/>
          </a:xfrm>
        </p:spPr>
        <p:txBody>
          <a:bodyPr>
            <a:noAutofit/>
          </a:bodyPr>
          <a:lstStyle/>
          <a:p>
            <a:r>
              <a:rPr lang="en-GB" sz="4300" b="1" dirty="0">
                <a:latin typeface="Garamond"/>
              </a:rPr>
              <a:t>Annexure: Some Other Visualizations</a:t>
            </a:r>
            <a:endParaRPr lang="en-GB" sz="4300" b="1" dirty="0">
              <a:latin typeface="Garamond" panose="02020404030301010803" pitchFamily="18" charset="0"/>
            </a:endParaRPr>
          </a:p>
        </p:txBody>
      </p:sp>
      <p:sp>
        <p:nvSpPr>
          <p:cNvPr id="8" name="Oval 7">
            <a:extLst>
              <a:ext uri="{FF2B5EF4-FFF2-40B4-BE49-F238E27FC236}">
                <a16:creationId xmlns:a16="http://schemas.microsoft.com/office/drawing/2014/main" id="{0869A86B-1F64-4D11-B4D1-FDD75F0A20DF}"/>
              </a:ext>
            </a:extLst>
          </p:cNvPr>
          <p:cNvSpPr/>
          <p:nvPr/>
        </p:nvSpPr>
        <p:spPr>
          <a:xfrm>
            <a:off x="10925908" y="5502275"/>
            <a:ext cx="1219200" cy="1219200"/>
          </a:xfrm>
          <a:prstGeom prst="ellipse">
            <a:avLst/>
          </a:prstGeom>
          <a:solidFill>
            <a:schemeClr val="accent4">
              <a:lumMod val="60000"/>
              <a:lumOff val="40000"/>
            </a:schemeClr>
          </a:solidFill>
          <a:ln w="6350">
            <a:solidFill>
              <a:schemeClr val="accent4">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kumimoji="1" lang="en-US">
              <a:solidFill>
                <a:schemeClr val="accent6"/>
              </a:solidFill>
            </a:endParaRPr>
          </a:p>
        </p:txBody>
      </p:sp>
      <p:sp>
        <p:nvSpPr>
          <p:cNvPr id="9" name="Oval 8">
            <a:extLst>
              <a:ext uri="{FF2B5EF4-FFF2-40B4-BE49-F238E27FC236}">
                <a16:creationId xmlns:a16="http://schemas.microsoft.com/office/drawing/2014/main" id="{B8BC0D66-01BE-422B-B008-1A01050070CD}"/>
              </a:ext>
            </a:extLst>
          </p:cNvPr>
          <p:cNvSpPr/>
          <p:nvPr/>
        </p:nvSpPr>
        <p:spPr>
          <a:xfrm>
            <a:off x="0" y="63979"/>
            <a:ext cx="1219200" cy="1219200"/>
          </a:xfrm>
          <a:prstGeom prst="ellipse">
            <a:avLst/>
          </a:prstGeom>
          <a:solidFill>
            <a:schemeClr val="accent2">
              <a:lumMod val="60000"/>
              <a:lumOff val="40000"/>
            </a:schemeClr>
          </a:solidFill>
          <a:ln w="6350">
            <a:solidFill>
              <a:schemeClr val="accent2">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kumimoji="1" lang="en-US">
              <a:solidFill>
                <a:schemeClr val="accent6"/>
              </a:solidFill>
            </a:endParaRPr>
          </a:p>
        </p:txBody>
      </p:sp>
      <p:sp>
        <p:nvSpPr>
          <p:cNvPr id="10" name="Oval 9">
            <a:extLst>
              <a:ext uri="{FF2B5EF4-FFF2-40B4-BE49-F238E27FC236}">
                <a16:creationId xmlns:a16="http://schemas.microsoft.com/office/drawing/2014/main" id="{55624671-DEB7-4005-A4B5-B22ED6F8FA3F}"/>
              </a:ext>
            </a:extLst>
          </p:cNvPr>
          <p:cNvSpPr/>
          <p:nvPr/>
        </p:nvSpPr>
        <p:spPr>
          <a:xfrm>
            <a:off x="1791788" y="243007"/>
            <a:ext cx="140899" cy="155276"/>
          </a:xfrm>
          <a:prstGeom prst="ellipse">
            <a:avLst/>
          </a:prstGeom>
          <a:solidFill>
            <a:srgbClr val="00B0F0"/>
          </a:solidFill>
          <a:ln w="6350">
            <a:solidFill>
              <a:srgbClr val="5BB8D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kumimoji="1" lang="en-US">
              <a:solidFill>
                <a:schemeClr val="accent6"/>
              </a:solidFill>
            </a:endParaRPr>
          </a:p>
        </p:txBody>
      </p:sp>
      <p:sp>
        <p:nvSpPr>
          <p:cNvPr id="11" name="Oval 10">
            <a:extLst>
              <a:ext uri="{FF2B5EF4-FFF2-40B4-BE49-F238E27FC236}">
                <a16:creationId xmlns:a16="http://schemas.microsoft.com/office/drawing/2014/main" id="{639D54AE-F719-421C-A3C5-F0130897F3B7}"/>
              </a:ext>
            </a:extLst>
          </p:cNvPr>
          <p:cNvSpPr/>
          <p:nvPr/>
        </p:nvSpPr>
        <p:spPr>
          <a:xfrm>
            <a:off x="48883" y="1465403"/>
            <a:ext cx="600975" cy="600975"/>
          </a:xfrm>
          <a:prstGeom prst="ellipse">
            <a:avLst/>
          </a:prstGeom>
          <a:solidFill>
            <a:srgbClr val="F28552"/>
          </a:solidFill>
          <a:ln w="6350">
            <a:solidFill>
              <a:srgbClr val="F2855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kumimoji="1" lang="en-US">
              <a:solidFill>
                <a:schemeClr val="accent6"/>
              </a:solidFill>
            </a:endParaRPr>
          </a:p>
        </p:txBody>
      </p:sp>
      <p:sp>
        <p:nvSpPr>
          <p:cNvPr id="13" name="Oval 12">
            <a:extLst>
              <a:ext uri="{FF2B5EF4-FFF2-40B4-BE49-F238E27FC236}">
                <a16:creationId xmlns:a16="http://schemas.microsoft.com/office/drawing/2014/main" id="{88D64C7A-225B-40CF-985B-EBE97D501D7C}"/>
              </a:ext>
            </a:extLst>
          </p:cNvPr>
          <p:cNvSpPr/>
          <p:nvPr/>
        </p:nvSpPr>
        <p:spPr>
          <a:xfrm>
            <a:off x="10689750" y="6566199"/>
            <a:ext cx="140899" cy="155276"/>
          </a:xfrm>
          <a:prstGeom prst="ellipse">
            <a:avLst/>
          </a:prstGeom>
          <a:solidFill>
            <a:srgbClr val="0070C0"/>
          </a:solidFill>
          <a:ln w="6350">
            <a:solidFill>
              <a:srgbClr val="0070C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kumimoji="1" lang="en-US">
              <a:solidFill>
                <a:schemeClr val="accent6"/>
              </a:solidFill>
            </a:endParaRPr>
          </a:p>
        </p:txBody>
      </p:sp>
      <p:pic>
        <p:nvPicPr>
          <p:cNvPr id="24" name="Picture 24" descr="A close up of a necklace&#10;&#10;Description generated with high confidence">
            <a:extLst>
              <a:ext uri="{FF2B5EF4-FFF2-40B4-BE49-F238E27FC236}">
                <a16:creationId xmlns:a16="http://schemas.microsoft.com/office/drawing/2014/main" id="{F408584E-462D-4986-9227-A7FC3FD31CD9}"/>
              </a:ext>
            </a:extLst>
          </p:cNvPr>
          <p:cNvPicPr>
            <a:picLocks noChangeAspect="1"/>
          </p:cNvPicPr>
          <p:nvPr/>
        </p:nvPicPr>
        <p:blipFill>
          <a:blip r:embed="rId3"/>
          <a:stretch>
            <a:fillRect/>
          </a:stretch>
        </p:blipFill>
        <p:spPr>
          <a:xfrm>
            <a:off x="6395050" y="1891323"/>
            <a:ext cx="5497901" cy="3449164"/>
          </a:xfrm>
          <a:prstGeom prst="rect">
            <a:avLst/>
          </a:prstGeom>
        </p:spPr>
      </p:pic>
      <p:pic>
        <p:nvPicPr>
          <p:cNvPr id="6" name="Picture 6" descr="A close up of a necklace&#10;&#10;Description generated with high confidence">
            <a:extLst>
              <a:ext uri="{FF2B5EF4-FFF2-40B4-BE49-F238E27FC236}">
                <a16:creationId xmlns:a16="http://schemas.microsoft.com/office/drawing/2014/main" id="{D328E93B-7976-4588-9F56-93E4F5BD3E9C}"/>
              </a:ext>
            </a:extLst>
          </p:cNvPr>
          <p:cNvPicPr>
            <a:picLocks noChangeAspect="1"/>
          </p:cNvPicPr>
          <p:nvPr/>
        </p:nvPicPr>
        <p:blipFill>
          <a:blip r:embed="rId4"/>
          <a:stretch>
            <a:fillRect/>
          </a:stretch>
        </p:blipFill>
        <p:spPr>
          <a:xfrm>
            <a:off x="598099" y="1891323"/>
            <a:ext cx="5497901" cy="3449165"/>
          </a:xfrm>
          <a:prstGeom prst="rect">
            <a:avLst/>
          </a:prstGeom>
        </p:spPr>
      </p:pic>
    </p:spTree>
    <p:extLst>
      <p:ext uri="{BB962C8B-B14F-4D97-AF65-F5344CB8AC3E}">
        <p14:creationId xmlns:p14="http://schemas.microsoft.com/office/powerpoint/2010/main" val="164416069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E6459DFB-86F3-43FA-8567-2EA6E426AE90}" type="slidenum">
              <a:rPr lang="ja-JP" altLang="en-US" smtClean="0">
                <a:solidFill>
                  <a:prstClr val="white"/>
                </a:solidFill>
              </a:rPr>
              <a:pPr/>
              <a:t>37</a:t>
            </a:fld>
            <a:endParaRPr lang="ja-JP" altLang="en-US">
              <a:solidFill>
                <a:prstClr val="white"/>
              </a:solidFill>
            </a:endParaRPr>
          </a:p>
        </p:txBody>
      </p:sp>
      <p:sp>
        <p:nvSpPr>
          <p:cNvPr id="2" name="Title 1"/>
          <p:cNvSpPr>
            <a:spLocks noGrp="1"/>
          </p:cNvSpPr>
          <p:nvPr>
            <p:ph type="title" idx="4294967295"/>
          </p:nvPr>
        </p:nvSpPr>
        <p:spPr>
          <a:xfrm>
            <a:off x="1137250" y="243007"/>
            <a:ext cx="10515600" cy="1325563"/>
          </a:xfrm>
        </p:spPr>
        <p:txBody>
          <a:bodyPr>
            <a:noAutofit/>
          </a:bodyPr>
          <a:lstStyle/>
          <a:p>
            <a:r>
              <a:rPr lang="en-GB" sz="4300" b="1" dirty="0">
                <a:latin typeface="Garamond"/>
              </a:rPr>
              <a:t>Annexure: Some Other Visualizations</a:t>
            </a:r>
            <a:endParaRPr lang="en-GB" sz="4300" b="1" dirty="0">
              <a:latin typeface="Garamond" panose="02020404030301010803" pitchFamily="18" charset="0"/>
            </a:endParaRPr>
          </a:p>
        </p:txBody>
      </p:sp>
      <p:sp>
        <p:nvSpPr>
          <p:cNvPr id="8" name="Oval 7">
            <a:extLst>
              <a:ext uri="{FF2B5EF4-FFF2-40B4-BE49-F238E27FC236}">
                <a16:creationId xmlns:a16="http://schemas.microsoft.com/office/drawing/2014/main" id="{0869A86B-1F64-4D11-B4D1-FDD75F0A20DF}"/>
              </a:ext>
            </a:extLst>
          </p:cNvPr>
          <p:cNvSpPr/>
          <p:nvPr/>
        </p:nvSpPr>
        <p:spPr>
          <a:xfrm>
            <a:off x="10925908" y="5502275"/>
            <a:ext cx="1219200" cy="1219200"/>
          </a:xfrm>
          <a:prstGeom prst="ellipse">
            <a:avLst/>
          </a:prstGeom>
          <a:solidFill>
            <a:schemeClr val="accent4">
              <a:lumMod val="60000"/>
              <a:lumOff val="40000"/>
            </a:schemeClr>
          </a:solidFill>
          <a:ln w="6350">
            <a:solidFill>
              <a:schemeClr val="accent4">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kumimoji="1" lang="en-US">
              <a:solidFill>
                <a:schemeClr val="accent6"/>
              </a:solidFill>
            </a:endParaRPr>
          </a:p>
        </p:txBody>
      </p:sp>
      <p:sp>
        <p:nvSpPr>
          <p:cNvPr id="9" name="Oval 8">
            <a:extLst>
              <a:ext uri="{FF2B5EF4-FFF2-40B4-BE49-F238E27FC236}">
                <a16:creationId xmlns:a16="http://schemas.microsoft.com/office/drawing/2014/main" id="{B8BC0D66-01BE-422B-B008-1A01050070CD}"/>
              </a:ext>
            </a:extLst>
          </p:cNvPr>
          <p:cNvSpPr/>
          <p:nvPr/>
        </p:nvSpPr>
        <p:spPr>
          <a:xfrm>
            <a:off x="0" y="63979"/>
            <a:ext cx="1219200" cy="1219200"/>
          </a:xfrm>
          <a:prstGeom prst="ellipse">
            <a:avLst/>
          </a:prstGeom>
          <a:solidFill>
            <a:schemeClr val="accent2">
              <a:lumMod val="60000"/>
              <a:lumOff val="40000"/>
            </a:schemeClr>
          </a:solidFill>
          <a:ln w="6350">
            <a:solidFill>
              <a:schemeClr val="accent2">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kumimoji="1" lang="en-US">
              <a:solidFill>
                <a:schemeClr val="accent6"/>
              </a:solidFill>
            </a:endParaRPr>
          </a:p>
        </p:txBody>
      </p:sp>
      <p:sp>
        <p:nvSpPr>
          <p:cNvPr id="10" name="Oval 9">
            <a:extLst>
              <a:ext uri="{FF2B5EF4-FFF2-40B4-BE49-F238E27FC236}">
                <a16:creationId xmlns:a16="http://schemas.microsoft.com/office/drawing/2014/main" id="{55624671-DEB7-4005-A4B5-B22ED6F8FA3F}"/>
              </a:ext>
            </a:extLst>
          </p:cNvPr>
          <p:cNvSpPr/>
          <p:nvPr/>
        </p:nvSpPr>
        <p:spPr>
          <a:xfrm>
            <a:off x="1791788" y="243007"/>
            <a:ext cx="140899" cy="155276"/>
          </a:xfrm>
          <a:prstGeom prst="ellipse">
            <a:avLst/>
          </a:prstGeom>
          <a:solidFill>
            <a:srgbClr val="00B0F0"/>
          </a:solidFill>
          <a:ln w="6350">
            <a:solidFill>
              <a:srgbClr val="5BB8D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kumimoji="1" lang="en-US">
              <a:solidFill>
                <a:schemeClr val="accent6"/>
              </a:solidFill>
            </a:endParaRPr>
          </a:p>
        </p:txBody>
      </p:sp>
      <p:sp>
        <p:nvSpPr>
          <p:cNvPr id="11" name="Oval 10">
            <a:extLst>
              <a:ext uri="{FF2B5EF4-FFF2-40B4-BE49-F238E27FC236}">
                <a16:creationId xmlns:a16="http://schemas.microsoft.com/office/drawing/2014/main" id="{639D54AE-F719-421C-A3C5-F0130897F3B7}"/>
              </a:ext>
            </a:extLst>
          </p:cNvPr>
          <p:cNvSpPr/>
          <p:nvPr/>
        </p:nvSpPr>
        <p:spPr>
          <a:xfrm>
            <a:off x="48883" y="1465403"/>
            <a:ext cx="600975" cy="600975"/>
          </a:xfrm>
          <a:prstGeom prst="ellipse">
            <a:avLst/>
          </a:prstGeom>
          <a:solidFill>
            <a:srgbClr val="F28552"/>
          </a:solidFill>
          <a:ln w="6350">
            <a:solidFill>
              <a:srgbClr val="F2855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kumimoji="1" lang="en-US">
              <a:solidFill>
                <a:schemeClr val="accent6"/>
              </a:solidFill>
            </a:endParaRPr>
          </a:p>
        </p:txBody>
      </p:sp>
      <p:sp>
        <p:nvSpPr>
          <p:cNvPr id="13" name="Oval 12">
            <a:extLst>
              <a:ext uri="{FF2B5EF4-FFF2-40B4-BE49-F238E27FC236}">
                <a16:creationId xmlns:a16="http://schemas.microsoft.com/office/drawing/2014/main" id="{88D64C7A-225B-40CF-985B-EBE97D501D7C}"/>
              </a:ext>
            </a:extLst>
          </p:cNvPr>
          <p:cNvSpPr/>
          <p:nvPr/>
        </p:nvSpPr>
        <p:spPr>
          <a:xfrm>
            <a:off x="10689750" y="6566199"/>
            <a:ext cx="140899" cy="155276"/>
          </a:xfrm>
          <a:prstGeom prst="ellipse">
            <a:avLst/>
          </a:prstGeom>
          <a:solidFill>
            <a:srgbClr val="0070C0"/>
          </a:solidFill>
          <a:ln w="6350">
            <a:solidFill>
              <a:srgbClr val="0070C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kumimoji="1" lang="en-US">
              <a:solidFill>
                <a:schemeClr val="accent6"/>
              </a:solidFill>
            </a:endParaRPr>
          </a:p>
        </p:txBody>
      </p:sp>
      <p:pic>
        <p:nvPicPr>
          <p:cNvPr id="12" name="Picture 4" descr="A picture containing kite, flying, small, child&#10;&#10;Description generated with very high confidence">
            <a:extLst>
              <a:ext uri="{FF2B5EF4-FFF2-40B4-BE49-F238E27FC236}">
                <a16:creationId xmlns:a16="http://schemas.microsoft.com/office/drawing/2014/main" id="{01F70A40-FEB5-4BF6-8FE9-81EED2D8F2EC}"/>
              </a:ext>
            </a:extLst>
          </p:cNvPr>
          <p:cNvPicPr>
            <a:picLocks noChangeAspect="1"/>
          </p:cNvPicPr>
          <p:nvPr/>
        </p:nvPicPr>
        <p:blipFill>
          <a:blip r:embed="rId3"/>
          <a:stretch>
            <a:fillRect/>
          </a:stretch>
        </p:blipFill>
        <p:spPr>
          <a:xfrm>
            <a:off x="543464" y="1883742"/>
            <a:ext cx="5555411" cy="3435573"/>
          </a:xfrm>
          <a:prstGeom prst="rect">
            <a:avLst/>
          </a:prstGeom>
        </p:spPr>
      </p:pic>
      <p:pic>
        <p:nvPicPr>
          <p:cNvPr id="14" name="Picture 11" descr="A close up of a colorful background&#10;&#10;Description generated with high confidence">
            <a:extLst>
              <a:ext uri="{FF2B5EF4-FFF2-40B4-BE49-F238E27FC236}">
                <a16:creationId xmlns:a16="http://schemas.microsoft.com/office/drawing/2014/main" id="{31D92944-BB37-4F5A-ADC5-394E27170EA6}"/>
              </a:ext>
            </a:extLst>
          </p:cNvPr>
          <p:cNvPicPr>
            <a:picLocks noChangeAspect="1"/>
          </p:cNvPicPr>
          <p:nvPr/>
        </p:nvPicPr>
        <p:blipFill>
          <a:blip r:embed="rId4"/>
          <a:stretch>
            <a:fillRect/>
          </a:stretch>
        </p:blipFill>
        <p:spPr>
          <a:xfrm>
            <a:off x="6452559" y="1885088"/>
            <a:ext cx="5569788" cy="3432881"/>
          </a:xfrm>
          <a:prstGeom prst="rect">
            <a:avLst/>
          </a:prstGeom>
        </p:spPr>
      </p:pic>
    </p:spTree>
    <p:extLst>
      <p:ext uri="{BB962C8B-B14F-4D97-AF65-F5344CB8AC3E}">
        <p14:creationId xmlns:p14="http://schemas.microsoft.com/office/powerpoint/2010/main" val="17512693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E6459DFB-86F3-43FA-8567-2EA6E426AE90}" type="slidenum">
              <a:rPr lang="ja-JP" altLang="en-US" smtClean="0">
                <a:solidFill>
                  <a:prstClr val="white"/>
                </a:solidFill>
              </a:rPr>
              <a:pPr/>
              <a:t>38</a:t>
            </a:fld>
            <a:endParaRPr lang="ja-JP" altLang="en-US">
              <a:solidFill>
                <a:prstClr val="white"/>
              </a:solidFill>
            </a:endParaRPr>
          </a:p>
        </p:txBody>
      </p:sp>
      <p:sp>
        <p:nvSpPr>
          <p:cNvPr id="2" name="Title 1"/>
          <p:cNvSpPr>
            <a:spLocks noGrp="1"/>
          </p:cNvSpPr>
          <p:nvPr>
            <p:ph type="title" idx="4294967295"/>
          </p:nvPr>
        </p:nvSpPr>
        <p:spPr>
          <a:xfrm>
            <a:off x="1137250" y="243007"/>
            <a:ext cx="10515600" cy="1325563"/>
          </a:xfrm>
        </p:spPr>
        <p:txBody>
          <a:bodyPr>
            <a:noAutofit/>
          </a:bodyPr>
          <a:lstStyle/>
          <a:p>
            <a:r>
              <a:rPr lang="en-GB" sz="4300" b="1" dirty="0">
                <a:latin typeface="Garamond"/>
              </a:rPr>
              <a:t>Annexure: Some Other Visualizations</a:t>
            </a:r>
            <a:endParaRPr lang="en-GB" sz="4300" b="1" dirty="0">
              <a:latin typeface="Garamond" panose="02020404030301010803" pitchFamily="18" charset="0"/>
            </a:endParaRPr>
          </a:p>
        </p:txBody>
      </p:sp>
      <p:sp>
        <p:nvSpPr>
          <p:cNvPr id="8" name="Oval 7">
            <a:extLst>
              <a:ext uri="{FF2B5EF4-FFF2-40B4-BE49-F238E27FC236}">
                <a16:creationId xmlns:a16="http://schemas.microsoft.com/office/drawing/2014/main" id="{0869A86B-1F64-4D11-B4D1-FDD75F0A20DF}"/>
              </a:ext>
            </a:extLst>
          </p:cNvPr>
          <p:cNvSpPr/>
          <p:nvPr/>
        </p:nvSpPr>
        <p:spPr>
          <a:xfrm>
            <a:off x="10925908" y="5502275"/>
            <a:ext cx="1219200" cy="1219200"/>
          </a:xfrm>
          <a:prstGeom prst="ellipse">
            <a:avLst/>
          </a:prstGeom>
          <a:solidFill>
            <a:schemeClr val="accent4">
              <a:lumMod val="60000"/>
              <a:lumOff val="40000"/>
            </a:schemeClr>
          </a:solidFill>
          <a:ln w="6350">
            <a:solidFill>
              <a:schemeClr val="accent4">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kumimoji="1" lang="en-US">
              <a:solidFill>
                <a:schemeClr val="accent6"/>
              </a:solidFill>
            </a:endParaRPr>
          </a:p>
        </p:txBody>
      </p:sp>
      <p:sp>
        <p:nvSpPr>
          <p:cNvPr id="9" name="Oval 8">
            <a:extLst>
              <a:ext uri="{FF2B5EF4-FFF2-40B4-BE49-F238E27FC236}">
                <a16:creationId xmlns:a16="http://schemas.microsoft.com/office/drawing/2014/main" id="{B8BC0D66-01BE-422B-B008-1A01050070CD}"/>
              </a:ext>
            </a:extLst>
          </p:cNvPr>
          <p:cNvSpPr/>
          <p:nvPr/>
        </p:nvSpPr>
        <p:spPr>
          <a:xfrm>
            <a:off x="0" y="63979"/>
            <a:ext cx="1219200" cy="1219200"/>
          </a:xfrm>
          <a:prstGeom prst="ellipse">
            <a:avLst/>
          </a:prstGeom>
          <a:solidFill>
            <a:schemeClr val="accent2">
              <a:lumMod val="60000"/>
              <a:lumOff val="40000"/>
            </a:schemeClr>
          </a:solidFill>
          <a:ln w="6350">
            <a:solidFill>
              <a:schemeClr val="accent2">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kumimoji="1" lang="en-US">
              <a:solidFill>
                <a:schemeClr val="accent6"/>
              </a:solidFill>
            </a:endParaRPr>
          </a:p>
        </p:txBody>
      </p:sp>
      <p:sp>
        <p:nvSpPr>
          <p:cNvPr id="10" name="Oval 9">
            <a:extLst>
              <a:ext uri="{FF2B5EF4-FFF2-40B4-BE49-F238E27FC236}">
                <a16:creationId xmlns:a16="http://schemas.microsoft.com/office/drawing/2014/main" id="{55624671-DEB7-4005-A4B5-B22ED6F8FA3F}"/>
              </a:ext>
            </a:extLst>
          </p:cNvPr>
          <p:cNvSpPr/>
          <p:nvPr/>
        </p:nvSpPr>
        <p:spPr>
          <a:xfrm>
            <a:off x="1791788" y="243007"/>
            <a:ext cx="140899" cy="155276"/>
          </a:xfrm>
          <a:prstGeom prst="ellipse">
            <a:avLst/>
          </a:prstGeom>
          <a:solidFill>
            <a:srgbClr val="00B0F0"/>
          </a:solidFill>
          <a:ln w="6350">
            <a:solidFill>
              <a:srgbClr val="5BB8D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kumimoji="1" lang="en-US">
              <a:solidFill>
                <a:schemeClr val="accent6"/>
              </a:solidFill>
            </a:endParaRPr>
          </a:p>
        </p:txBody>
      </p:sp>
      <p:sp>
        <p:nvSpPr>
          <p:cNvPr id="11" name="Oval 10">
            <a:extLst>
              <a:ext uri="{FF2B5EF4-FFF2-40B4-BE49-F238E27FC236}">
                <a16:creationId xmlns:a16="http://schemas.microsoft.com/office/drawing/2014/main" id="{639D54AE-F719-421C-A3C5-F0130897F3B7}"/>
              </a:ext>
            </a:extLst>
          </p:cNvPr>
          <p:cNvSpPr/>
          <p:nvPr/>
        </p:nvSpPr>
        <p:spPr>
          <a:xfrm>
            <a:off x="48883" y="1465403"/>
            <a:ext cx="600975" cy="600975"/>
          </a:xfrm>
          <a:prstGeom prst="ellipse">
            <a:avLst/>
          </a:prstGeom>
          <a:solidFill>
            <a:srgbClr val="F28552"/>
          </a:solidFill>
          <a:ln w="6350">
            <a:solidFill>
              <a:srgbClr val="F2855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kumimoji="1" lang="en-US">
              <a:solidFill>
                <a:schemeClr val="accent6"/>
              </a:solidFill>
            </a:endParaRPr>
          </a:p>
        </p:txBody>
      </p:sp>
      <p:sp>
        <p:nvSpPr>
          <p:cNvPr id="13" name="Oval 12">
            <a:extLst>
              <a:ext uri="{FF2B5EF4-FFF2-40B4-BE49-F238E27FC236}">
                <a16:creationId xmlns:a16="http://schemas.microsoft.com/office/drawing/2014/main" id="{88D64C7A-225B-40CF-985B-EBE97D501D7C}"/>
              </a:ext>
            </a:extLst>
          </p:cNvPr>
          <p:cNvSpPr/>
          <p:nvPr/>
        </p:nvSpPr>
        <p:spPr>
          <a:xfrm>
            <a:off x="10689750" y="6566199"/>
            <a:ext cx="140899" cy="155276"/>
          </a:xfrm>
          <a:prstGeom prst="ellipse">
            <a:avLst/>
          </a:prstGeom>
          <a:solidFill>
            <a:srgbClr val="0070C0"/>
          </a:solidFill>
          <a:ln w="6350">
            <a:solidFill>
              <a:srgbClr val="0070C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kumimoji="1" lang="en-US">
              <a:solidFill>
                <a:schemeClr val="accent6"/>
              </a:solidFill>
            </a:endParaRPr>
          </a:p>
        </p:txBody>
      </p:sp>
      <p:pic>
        <p:nvPicPr>
          <p:cNvPr id="15" name="Picture 4" descr="A picture containing sitting, table&#10;&#10;Description generated with very high confidence">
            <a:extLst>
              <a:ext uri="{FF2B5EF4-FFF2-40B4-BE49-F238E27FC236}">
                <a16:creationId xmlns:a16="http://schemas.microsoft.com/office/drawing/2014/main" id="{C82631AF-C11C-42E5-B8DF-D1828BBD9B9D}"/>
              </a:ext>
            </a:extLst>
          </p:cNvPr>
          <p:cNvPicPr>
            <a:picLocks noChangeAspect="1"/>
          </p:cNvPicPr>
          <p:nvPr/>
        </p:nvPicPr>
        <p:blipFill>
          <a:blip r:embed="rId3"/>
          <a:stretch>
            <a:fillRect/>
          </a:stretch>
        </p:blipFill>
        <p:spPr>
          <a:xfrm>
            <a:off x="3347048" y="1899464"/>
            <a:ext cx="5497901" cy="3432880"/>
          </a:xfrm>
          <a:prstGeom prst="rect">
            <a:avLst/>
          </a:prstGeom>
        </p:spPr>
      </p:pic>
    </p:spTree>
    <p:extLst>
      <p:ext uri="{BB962C8B-B14F-4D97-AF65-F5344CB8AC3E}">
        <p14:creationId xmlns:p14="http://schemas.microsoft.com/office/powerpoint/2010/main" val="38269487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5">
            <a:lumMod val="50000"/>
          </a:schemeClr>
        </a:solidFill>
        <a:effectLst/>
      </p:bgPr>
    </p:bg>
    <p:spTree>
      <p:nvGrpSpPr>
        <p:cNvPr id="1" name=""/>
        <p:cNvGrpSpPr/>
        <p:nvPr/>
      </p:nvGrpSpPr>
      <p:grpSpPr>
        <a:xfrm>
          <a:off x="0" y="0"/>
          <a:ext cx="0" cy="0"/>
          <a:chOff x="0" y="0"/>
          <a:chExt cx="0" cy="0"/>
        </a:xfrm>
      </p:grpSpPr>
      <p:sp>
        <p:nvSpPr>
          <p:cNvPr id="3" name="TextBox 2"/>
          <p:cNvSpPr txBox="1"/>
          <p:nvPr/>
        </p:nvSpPr>
        <p:spPr>
          <a:xfrm>
            <a:off x="11760740" y="2008761"/>
            <a:ext cx="431260" cy="2840477"/>
          </a:xfrm>
          <a:prstGeom prst="rect">
            <a:avLst/>
          </a:prstGeom>
          <a:solidFill>
            <a:schemeClr val="bg1"/>
          </a:solidFill>
        </p:spPr>
        <p:txBody>
          <a:bodyPr wrap="square" rtlCol="0">
            <a:spAutoFit/>
          </a:bodyPr>
          <a:lstStyle/>
          <a:p>
            <a:endParaRPr lang="en-US" dirty="0">
              <a:solidFill>
                <a:prstClr val="black"/>
              </a:solidFill>
            </a:endParaRPr>
          </a:p>
        </p:txBody>
      </p:sp>
      <p:sp>
        <p:nvSpPr>
          <p:cNvPr id="4" name="TextBox 3">
            <a:extLst>
              <a:ext uri="{FF2B5EF4-FFF2-40B4-BE49-F238E27FC236}">
                <a16:creationId xmlns:a16="http://schemas.microsoft.com/office/drawing/2014/main" id="{B57D941B-4A22-4182-A7FE-249A91D9247B}"/>
              </a:ext>
            </a:extLst>
          </p:cNvPr>
          <p:cNvSpPr txBox="1"/>
          <p:nvPr/>
        </p:nvSpPr>
        <p:spPr>
          <a:xfrm>
            <a:off x="2120629" y="2459503"/>
            <a:ext cx="9309367" cy="1938992"/>
          </a:xfrm>
          <a:prstGeom prst="rect">
            <a:avLst/>
          </a:prstGeom>
          <a:noFill/>
        </p:spPr>
        <p:txBody>
          <a:bodyPr wrap="square" rtlCol="0">
            <a:spAutoFit/>
          </a:bodyPr>
          <a:lstStyle/>
          <a:p>
            <a:pPr algn="r"/>
            <a:r>
              <a:rPr lang="en-US" sz="6000" b="1" dirty="0">
                <a:solidFill>
                  <a:prstClr val="white"/>
                </a:solidFill>
                <a:latin typeface="Raleway" panose="020B0503030101060003"/>
              </a:rPr>
              <a:t>Exploratory Data Analysis</a:t>
            </a:r>
          </a:p>
        </p:txBody>
      </p:sp>
    </p:spTree>
    <p:extLst>
      <p:ext uri="{BB962C8B-B14F-4D97-AF65-F5344CB8AC3E}">
        <p14:creationId xmlns:p14="http://schemas.microsoft.com/office/powerpoint/2010/main" val="29993091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p:cNvSpPr txBox="1"/>
          <p:nvPr/>
        </p:nvSpPr>
        <p:spPr>
          <a:xfrm>
            <a:off x="-919886" y="215561"/>
            <a:ext cx="13248072" cy="769441"/>
          </a:xfrm>
          <a:prstGeom prst="rect">
            <a:avLst/>
          </a:prstGeom>
          <a:noFill/>
        </p:spPr>
        <p:txBody>
          <a:bodyPr wrap="square" rtlCol="0">
            <a:spAutoFit/>
          </a:bodyPr>
          <a:lstStyle/>
          <a:p>
            <a:pPr algn="ctr"/>
            <a:r>
              <a:rPr lang="en-US" sz="4400" b="1" dirty="0">
                <a:latin typeface="Raleway" panose="020B0503030101060003" pitchFamily="34" charset="0"/>
              </a:rPr>
              <a:t>Data Wise Meter Reading Analysis – B</a:t>
            </a:r>
            <a:r>
              <a:rPr lang="en-US" sz="4400" b="1" dirty="0">
                <a:latin typeface="Helvetica" panose="020B0604020202030204" pitchFamily="34" charset="0"/>
              </a:rPr>
              <a:t>1</a:t>
            </a:r>
            <a:endParaRPr lang="en-US" sz="4400" b="1" i="1" dirty="0">
              <a:solidFill>
                <a:schemeClr val="accent5"/>
              </a:solidFill>
              <a:latin typeface="Helvetica" panose="020B0604020202030204" pitchFamily="34" charset="0"/>
            </a:endParaRPr>
          </a:p>
        </p:txBody>
      </p:sp>
      <p:sp>
        <p:nvSpPr>
          <p:cNvPr id="31" name="Rectangle 30"/>
          <p:cNvSpPr/>
          <p:nvPr/>
        </p:nvSpPr>
        <p:spPr>
          <a:xfrm>
            <a:off x="0" y="168646"/>
            <a:ext cx="327804" cy="86327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cxnSp>
        <p:nvCxnSpPr>
          <p:cNvPr id="32" name="Straight Connector 31"/>
          <p:cNvCxnSpPr/>
          <p:nvPr/>
        </p:nvCxnSpPr>
        <p:spPr>
          <a:xfrm>
            <a:off x="0" y="1031916"/>
            <a:ext cx="12192000" cy="0"/>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7" name="Freeform 16"/>
          <p:cNvSpPr/>
          <p:nvPr/>
        </p:nvSpPr>
        <p:spPr>
          <a:xfrm>
            <a:off x="6513788" y="1710343"/>
            <a:ext cx="2199967" cy="435600"/>
          </a:xfrm>
          <a:custGeom>
            <a:avLst/>
            <a:gdLst>
              <a:gd name="connsiteX0" fmla="*/ 0 w 1522511"/>
              <a:gd name="connsiteY0" fmla="*/ 0 h 435600"/>
              <a:gd name="connsiteX1" fmla="*/ 1522511 w 1522511"/>
              <a:gd name="connsiteY1" fmla="*/ 0 h 435600"/>
              <a:gd name="connsiteX2" fmla="*/ 1522511 w 1522511"/>
              <a:gd name="connsiteY2" fmla="*/ 435600 h 435600"/>
              <a:gd name="connsiteX3" fmla="*/ 0 w 1522511"/>
              <a:gd name="connsiteY3" fmla="*/ 435600 h 435600"/>
              <a:gd name="connsiteX4" fmla="*/ 0 w 1522511"/>
              <a:gd name="connsiteY4" fmla="*/ 0 h 435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511" h="435600">
                <a:moveTo>
                  <a:pt x="0" y="0"/>
                </a:moveTo>
                <a:lnTo>
                  <a:pt x="1522511" y="0"/>
                </a:lnTo>
                <a:lnTo>
                  <a:pt x="1522511" y="435600"/>
                </a:lnTo>
                <a:lnTo>
                  <a:pt x="0" y="435600"/>
                </a:lnTo>
                <a:lnTo>
                  <a:pt x="0" y="0"/>
                </a:lnTo>
                <a:close/>
              </a:path>
            </a:pathLst>
          </a:custGeom>
          <a:noFill/>
          <a:ln>
            <a:noFill/>
          </a:ln>
          <a:effectLst/>
        </p:spPr>
        <p:txBody>
          <a:bodyPr spcFirstLastPara="0" vert="horz" wrap="square" lIns="156464" tIns="55880" rIns="156464" bIns="55880" numCol="1" spcCol="1270" anchor="ctr" anchorCtr="0">
            <a:noAutofit/>
          </a:bodyPr>
          <a:lstStyle/>
          <a:p>
            <a:pPr marL="0" marR="0" lvl="0" indent="0" algn="r" defTabSz="977900" eaLnBrk="1" fontAlgn="auto" latinLnBrk="0" hangingPunct="1">
              <a:lnSpc>
                <a:spcPct val="90000"/>
              </a:lnSpc>
              <a:spcBef>
                <a:spcPct val="0"/>
              </a:spcBef>
              <a:spcAft>
                <a:spcPct val="35000"/>
              </a:spcAft>
              <a:buClr>
                <a:srgbClr val="000000"/>
              </a:buClr>
              <a:buSzTx/>
              <a:buFont typeface="Arial"/>
              <a:buNone/>
              <a:tabLst/>
              <a:defRPr/>
            </a:pPr>
            <a:r>
              <a:rPr kumimoji="0" lang="en-US" sz="1800" b="1" i="0" u="none" strike="noStrike" kern="0" cap="none" spc="0" normalizeH="0" baseline="0" noProof="0" dirty="0">
                <a:ln>
                  <a:noFill/>
                </a:ln>
                <a:solidFill>
                  <a:srgbClr val="1C1C1C">
                    <a:hueOff val="0"/>
                    <a:satOff val="0"/>
                    <a:lumOff val="0"/>
                    <a:alphaOff val="0"/>
                  </a:srgbClr>
                </a:solidFill>
                <a:effectLst/>
                <a:uLnTx/>
                <a:uFillTx/>
                <a:latin typeface="Raleway" panose="020B0503030101060003" pitchFamily="34" charset="0"/>
                <a:ea typeface="Calibri"/>
                <a:cs typeface="Calibri"/>
                <a:sym typeface="Calibri"/>
              </a:rPr>
              <a:t>CONCLUSION</a:t>
            </a:r>
            <a:endParaRPr kumimoji="0" lang="en-US" sz="2200" b="1" i="0" u="none" strike="noStrike" kern="0" cap="none" spc="0" normalizeH="0" baseline="0" noProof="0" dirty="0">
              <a:ln>
                <a:noFill/>
              </a:ln>
              <a:solidFill>
                <a:srgbClr val="1C1C1C">
                  <a:hueOff val="0"/>
                  <a:satOff val="0"/>
                  <a:lumOff val="0"/>
                  <a:alphaOff val="0"/>
                </a:srgbClr>
              </a:solidFill>
              <a:effectLst/>
              <a:uLnTx/>
              <a:uFillTx/>
              <a:latin typeface="Raleway" panose="020B0503030101060003" pitchFamily="34" charset="0"/>
              <a:cs typeface="+mn-cs"/>
              <a:sym typeface="Arial"/>
            </a:endParaRPr>
          </a:p>
        </p:txBody>
      </p:sp>
      <p:sp>
        <p:nvSpPr>
          <p:cNvPr id="25" name="Freeform 24"/>
          <p:cNvSpPr/>
          <p:nvPr/>
        </p:nvSpPr>
        <p:spPr>
          <a:xfrm>
            <a:off x="1386318" y="6218040"/>
            <a:ext cx="9419362" cy="428017"/>
          </a:xfrm>
          <a:custGeom>
            <a:avLst/>
            <a:gdLst>
              <a:gd name="connsiteX0" fmla="*/ 0 w 4141231"/>
              <a:gd name="connsiteY0" fmla="*/ 0 h 871200"/>
              <a:gd name="connsiteX1" fmla="*/ 4141231 w 4141231"/>
              <a:gd name="connsiteY1" fmla="*/ 0 h 871200"/>
              <a:gd name="connsiteX2" fmla="*/ 4141231 w 4141231"/>
              <a:gd name="connsiteY2" fmla="*/ 871200 h 871200"/>
              <a:gd name="connsiteX3" fmla="*/ 0 w 4141231"/>
              <a:gd name="connsiteY3" fmla="*/ 871200 h 871200"/>
              <a:gd name="connsiteX4" fmla="*/ 0 w 4141231"/>
              <a:gd name="connsiteY4" fmla="*/ 0 h 871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1231" h="871200">
                <a:moveTo>
                  <a:pt x="0" y="0"/>
                </a:moveTo>
                <a:lnTo>
                  <a:pt x="4141231" y="0"/>
                </a:lnTo>
                <a:lnTo>
                  <a:pt x="4141231" y="871200"/>
                </a:lnTo>
                <a:lnTo>
                  <a:pt x="0" y="871200"/>
                </a:lnTo>
                <a:lnTo>
                  <a:pt x="0" y="0"/>
                </a:lnTo>
                <a:close/>
              </a:path>
            </a:pathLst>
          </a:custGeom>
          <a:solidFill>
            <a:schemeClr val="accent4">
              <a:lumMod val="20000"/>
              <a:lumOff val="80000"/>
            </a:schemeClr>
          </a:solidFill>
          <a:ln w="25400" cap="flat" cmpd="sng" algn="ctr">
            <a:solidFill>
              <a:sysClr val="window" lastClr="FFFFFF">
                <a:hueOff val="0"/>
                <a:satOff val="0"/>
                <a:lumOff val="0"/>
                <a:alphaOff val="0"/>
              </a:sysClr>
            </a:solidFill>
            <a:prstDash val="solid"/>
          </a:ln>
          <a:effectLst/>
        </p:spPr>
        <p:txBody>
          <a:bodyPr spcFirstLastPara="0" vert="horz" wrap="square" lIns="68580" tIns="68580" rIns="68580" bIns="68580" numCol="1" spcCol="1270"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dirty="0">
                <a:ln>
                  <a:noFill/>
                </a:ln>
                <a:effectLst/>
                <a:uLnTx/>
                <a:uFillTx/>
                <a:ea typeface="+mn-lt"/>
                <a:cs typeface="+mn-lt"/>
                <a:sym typeface="Lato"/>
              </a:rPr>
              <a:t>For both the sub meters and main meter reading fall on </a:t>
            </a:r>
            <a:r>
              <a:rPr kumimoji="0" lang="en-US" sz="2000" b="1" i="0" u="none" strike="noStrike" kern="0" cap="none" spc="0" normalizeH="0" baseline="0" noProof="0" dirty="0">
                <a:ln>
                  <a:noFill/>
                </a:ln>
                <a:effectLst/>
                <a:uLnTx/>
                <a:uFillTx/>
                <a:ea typeface="+mn-lt"/>
                <a:cs typeface="+mn-lt"/>
                <a:sym typeface="Lato"/>
              </a:rPr>
              <a:t>Sundays and national holidays</a:t>
            </a:r>
            <a:endParaRPr kumimoji="0" lang="en-US" sz="2000" b="1" i="0" u="none" strike="noStrike" kern="0" cap="none" spc="0" normalizeH="0" baseline="0" noProof="0" dirty="0">
              <a:ln>
                <a:noFill/>
              </a:ln>
              <a:effectLst/>
              <a:uLnTx/>
              <a:uFillTx/>
              <a:sym typeface="Arial"/>
            </a:endParaRPr>
          </a:p>
        </p:txBody>
      </p:sp>
      <p:pic>
        <p:nvPicPr>
          <p:cNvPr id="26" name="Picture 4" descr="A picture containing object, drawing&#10;&#10;Description generated with very high confidence">
            <a:extLst>
              <a:ext uri="{FF2B5EF4-FFF2-40B4-BE49-F238E27FC236}">
                <a16:creationId xmlns:a16="http://schemas.microsoft.com/office/drawing/2014/main" id="{0F79CC71-AE8E-484F-AFF0-2B2249D82746}"/>
              </a:ext>
            </a:extLst>
          </p:cNvPr>
          <p:cNvPicPr>
            <a:picLocks noChangeAspect="1"/>
          </p:cNvPicPr>
          <p:nvPr/>
        </p:nvPicPr>
        <p:blipFill>
          <a:blip r:embed="rId2"/>
          <a:stretch>
            <a:fillRect/>
          </a:stretch>
        </p:blipFill>
        <p:spPr>
          <a:xfrm>
            <a:off x="327804" y="1186773"/>
            <a:ext cx="11248111" cy="4984352"/>
          </a:xfrm>
          <a:prstGeom prst="rect">
            <a:avLst/>
          </a:prstGeom>
        </p:spPr>
      </p:pic>
    </p:spTree>
    <p:extLst>
      <p:ext uri="{BB962C8B-B14F-4D97-AF65-F5344CB8AC3E}">
        <p14:creationId xmlns:p14="http://schemas.microsoft.com/office/powerpoint/2010/main" val="146023755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p:cNvSpPr txBox="1"/>
          <p:nvPr/>
        </p:nvSpPr>
        <p:spPr>
          <a:xfrm>
            <a:off x="-919886" y="215561"/>
            <a:ext cx="13248072" cy="769441"/>
          </a:xfrm>
          <a:prstGeom prst="rect">
            <a:avLst/>
          </a:prstGeom>
          <a:noFill/>
        </p:spPr>
        <p:txBody>
          <a:bodyPr wrap="square" rtlCol="0">
            <a:spAutoFit/>
          </a:bodyPr>
          <a:lstStyle/>
          <a:p>
            <a:pPr algn="ctr"/>
            <a:r>
              <a:rPr lang="en-US" sz="4400" b="1" dirty="0">
                <a:latin typeface="Raleway" panose="020B0503030101060003" pitchFamily="34" charset="0"/>
              </a:rPr>
              <a:t>Data Wise Meter Reading Analysis – B</a:t>
            </a:r>
            <a:r>
              <a:rPr lang="en-US" sz="4400" b="1" dirty="0">
                <a:latin typeface="Helvetica" panose="020B0604020202030204" pitchFamily="34" charset="0"/>
              </a:rPr>
              <a:t>2</a:t>
            </a:r>
            <a:endParaRPr lang="en-US" sz="4400" b="1" i="1" dirty="0">
              <a:solidFill>
                <a:schemeClr val="accent5"/>
              </a:solidFill>
              <a:latin typeface="Helvetica" panose="020B0604020202030204" pitchFamily="34" charset="0"/>
            </a:endParaRPr>
          </a:p>
        </p:txBody>
      </p:sp>
      <p:sp>
        <p:nvSpPr>
          <p:cNvPr id="31" name="Rectangle 30"/>
          <p:cNvSpPr/>
          <p:nvPr/>
        </p:nvSpPr>
        <p:spPr>
          <a:xfrm>
            <a:off x="0" y="168646"/>
            <a:ext cx="327804" cy="86327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cxnSp>
        <p:nvCxnSpPr>
          <p:cNvPr id="32" name="Straight Connector 31"/>
          <p:cNvCxnSpPr/>
          <p:nvPr/>
        </p:nvCxnSpPr>
        <p:spPr>
          <a:xfrm>
            <a:off x="0" y="1031916"/>
            <a:ext cx="12192000" cy="0"/>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25" name="Freeform 24"/>
          <p:cNvSpPr/>
          <p:nvPr/>
        </p:nvSpPr>
        <p:spPr>
          <a:xfrm>
            <a:off x="228753" y="6052130"/>
            <a:ext cx="11734494" cy="673245"/>
          </a:xfrm>
          <a:custGeom>
            <a:avLst/>
            <a:gdLst>
              <a:gd name="connsiteX0" fmla="*/ 0 w 4141231"/>
              <a:gd name="connsiteY0" fmla="*/ 0 h 871200"/>
              <a:gd name="connsiteX1" fmla="*/ 4141231 w 4141231"/>
              <a:gd name="connsiteY1" fmla="*/ 0 h 871200"/>
              <a:gd name="connsiteX2" fmla="*/ 4141231 w 4141231"/>
              <a:gd name="connsiteY2" fmla="*/ 871200 h 871200"/>
              <a:gd name="connsiteX3" fmla="*/ 0 w 4141231"/>
              <a:gd name="connsiteY3" fmla="*/ 871200 h 871200"/>
              <a:gd name="connsiteX4" fmla="*/ 0 w 4141231"/>
              <a:gd name="connsiteY4" fmla="*/ 0 h 871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1231" h="871200">
                <a:moveTo>
                  <a:pt x="0" y="0"/>
                </a:moveTo>
                <a:lnTo>
                  <a:pt x="4141231" y="0"/>
                </a:lnTo>
                <a:lnTo>
                  <a:pt x="4141231" y="871200"/>
                </a:lnTo>
                <a:lnTo>
                  <a:pt x="0" y="871200"/>
                </a:lnTo>
                <a:lnTo>
                  <a:pt x="0" y="0"/>
                </a:lnTo>
                <a:close/>
              </a:path>
            </a:pathLst>
          </a:custGeom>
          <a:solidFill>
            <a:schemeClr val="accent4">
              <a:lumMod val="20000"/>
              <a:lumOff val="80000"/>
            </a:schemeClr>
          </a:solidFill>
          <a:ln w="25400" cap="flat" cmpd="sng" algn="ctr">
            <a:solidFill>
              <a:sysClr val="window" lastClr="FFFFFF">
                <a:hueOff val="0"/>
                <a:satOff val="0"/>
                <a:lumOff val="0"/>
                <a:alphaOff val="0"/>
              </a:sysClr>
            </a:solidFill>
            <a:prstDash val="solid"/>
          </a:ln>
          <a:effectLst/>
        </p:spPr>
        <p:txBody>
          <a:bodyPr spcFirstLastPara="0" vert="horz" wrap="square" lIns="68580" tIns="68580" rIns="68580" bIns="68580" numCol="1" spcCol="1270" anchor="ctr" anchorCtr="0">
            <a:noAutofit/>
          </a:bodyPr>
          <a:lstStyle/>
          <a:p>
            <a:pPr algn="ctr"/>
            <a:r>
              <a:rPr lang="en-US" sz="2000" dirty="0">
                <a:ea typeface="+mn-lt"/>
                <a:cs typeface="+mn-lt"/>
                <a:sym typeface="Lato"/>
              </a:rPr>
              <a:t>Building 2 does not show a subtle decrease in reading on Sundays from </a:t>
            </a:r>
            <a:r>
              <a:rPr lang="en-US" sz="2000" b="1" dirty="0">
                <a:ea typeface="+mn-lt"/>
                <a:cs typeface="+mn-lt"/>
                <a:sym typeface="Lato"/>
              </a:rPr>
              <a:t>May to August</a:t>
            </a:r>
            <a:r>
              <a:rPr lang="en-US" sz="2000" dirty="0">
                <a:ea typeface="+mn-lt"/>
                <a:cs typeface="+mn-lt"/>
                <a:sym typeface="Lato"/>
              </a:rPr>
              <a:t>, however the trend is same </a:t>
            </a:r>
            <a:r>
              <a:rPr lang="en-US" sz="2000" b="1" dirty="0">
                <a:ea typeface="+mn-lt"/>
                <a:cs typeface="+mn-lt"/>
                <a:sym typeface="Lato"/>
              </a:rPr>
              <a:t>September</a:t>
            </a:r>
            <a:r>
              <a:rPr lang="en-US" sz="2000" dirty="0">
                <a:ea typeface="+mn-lt"/>
                <a:cs typeface="+mn-lt"/>
                <a:sym typeface="Lato"/>
              </a:rPr>
              <a:t> onwards</a:t>
            </a:r>
            <a:endParaRPr lang="en-US" sz="2000" dirty="0"/>
          </a:p>
        </p:txBody>
      </p:sp>
      <p:pic>
        <p:nvPicPr>
          <p:cNvPr id="8" name="Picture 6" descr="A screenshot of a cell phone&#10;&#10;Description generated with very high confidence">
            <a:extLst>
              <a:ext uri="{FF2B5EF4-FFF2-40B4-BE49-F238E27FC236}">
                <a16:creationId xmlns:a16="http://schemas.microsoft.com/office/drawing/2014/main" id="{C1B6980D-A348-4BB2-AFE3-1A32CEBC0DCA}"/>
              </a:ext>
            </a:extLst>
          </p:cNvPr>
          <p:cNvPicPr>
            <a:picLocks noChangeAspect="1"/>
          </p:cNvPicPr>
          <p:nvPr/>
        </p:nvPicPr>
        <p:blipFill>
          <a:blip r:embed="rId2"/>
          <a:stretch>
            <a:fillRect/>
          </a:stretch>
        </p:blipFill>
        <p:spPr>
          <a:xfrm>
            <a:off x="327804" y="1164541"/>
            <a:ext cx="11469645" cy="4710965"/>
          </a:xfrm>
          <a:prstGeom prst="rect">
            <a:avLst/>
          </a:prstGeom>
        </p:spPr>
      </p:pic>
    </p:spTree>
    <p:extLst>
      <p:ext uri="{BB962C8B-B14F-4D97-AF65-F5344CB8AC3E}">
        <p14:creationId xmlns:p14="http://schemas.microsoft.com/office/powerpoint/2010/main" val="151430580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p:cNvSpPr txBox="1"/>
          <p:nvPr/>
        </p:nvSpPr>
        <p:spPr>
          <a:xfrm>
            <a:off x="-919886" y="215561"/>
            <a:ext cx="13248072" cy="769441"/>
          </a:xfrm>
          <a:prstGeom prst="rect">
            <a:avLst/>
          </a:prstGeom>
          <a:noFill/>
        </p:spPr>
        <p:txBody>
          <a:bodyPr wrap="square" rtlCol="0">
            <a:spAutoFit/>
          </a:bodyPr>
          <a:lstStyle/>
          <a:p>
            <a:pPr algn="ctr"/>
            <a:r>
              <a:rPr lang="en-US" sz="4400" b="1" dirty="0">
                <a:latin typeface="Raleway" panose="020B0503030101060003" pitchFamily="34" charset="0"/>
              </a:rPr>
              <a:t>Data Wise Meter Reading Analysis – B</a:t>
            </a:r>
            <a:r>
              <a:rPr lang="en-US" sz="4400" b="1" dirty="0">
                <a:latin typeface="Helvetica" panose="020B0604020202030204" pitchFamily="34" charset="0"/>
              </a:rPr>
              <a:t>3</a:t>
            </a:r>
            <a:endParaRPr lang="en-US" sz="4400" b="1" i="1" dirty="0">
              <a:solidFill>
                <a:schemeClr val="accent5"/>
              </a:solidFill>
              <a:latin typeface="Helvetica" panose="020B0604020202030204" pitchFamily="34" charset="0"/>
            </a:endParaRPr>
          </a:p>
        </p:txBody>
      </p:sp>
      <p:sp>
        <p:nvSpPr>
          <p:cNvPr id="31" name="Rectangle 30"/>
          <p:cNvSpPr/>
          <p:nvPr/>
        </p:nvSpPr>
        <p:spPr>
          <a:xfrm>
            <a:off x="0" y="168646"/>
            <a:ext cx="327804" cy="86327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cxnSp>
        <p:nvCxnSpPr>
          <p:cNvPr id="32" name="Straight Connector 31"/>
          <p:cNvCxnSpPr/>
          <p:nvPr/>
        </p:nvCxnSpPr>
        <p:spPr>
          <a:xfrm>
            <a:off x="0" y="1031916"/>
            <a:ext cx="12192000" cy="0"/>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25" name="Freeform 24"/>
          <p:cNvSpPr/>
          <p:nvPr/>
        </p:nvSpPr>
        <p:spPr>
          <a:xfrm>
            <a:off x="285466" y="6118699"/>
            <a:ext cx="11621066" cy="671208"/>
          </a:xfrm>
          <a:custGeom>
            <a:avLst/>
            <a:gdLst>
              <a:gd name="connsiteX0" fmla="*/ 0 w 4141231"/>
              <a:gd name="connsiteY0" fmla="*/ 0 h 871200"/>
              <a:gd name="connsiteX1" fmla="*/ 4141231 w 4141231"/>
              <a:gd name="connsiteY1" fmla="*/ 0 h 871200"/>
              <a:gd name="connsiteX2" fmla="*/ 4141231 w 4141231"/>
              <a:gd name="connsiteY2" fmla="*/ 871200 h 871200"/>
              <a:gd name="connsiteX3" fmla="*/ 0 w 4141231"/>
              <a:gd name="connsiteY3" fmla="*/ 871200 h 871200"/>
              <a:gd name="connsiteX4" fmla="*/ 0 w 4141231"/>
              <a:gd name="connsiteY4" fmla="*/ 0 h 871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1231" h="871200">
                <a:moveTo>
                  <a:pt x="0" y="0"/>
                </a:moveTo>
                <a:lnTo>
                  <a:pt x="4141231" y="0"/>
                </a:lnTo>
                <a:lnTo>
                  <a:pt x="4141231" y="871200"/>
                </a:lnTo>
                <a:lnTo>
                  <a:pt x="0" y="871200"/>
                </a:lnTo>
                <a:lnTo>
                  <a:pt x="0" y="0"/>
                </a:lnTo>
                <a:close/>
              </a:path>
            </a:pathLst>
          </a:custGeom>
          <a:solidFill>
            <a:schemeClr val="accent4">
              <a:lumMod val="20000"/>
              <a:lumOff val="80000"/>
            </a:schemeClr>
          </a:solidFill>
          <a:ln w="25400" cap="flat" cmpd="sng" algn="ctr">
            <a:solidFill>
              <a:sysClr val="window" lastClr="FFFFFF">
                <a:hueOff val="0"/>
                <a:satOff val="0"/>
                <a:lumOff val="0"/>
                <a:alphaOff val="0"/>
              </a:sysClr>
            </a:solidFill>
            <a:prstDash val="solid"/>
          </a:ln>
          <a:effectLst/>
        </p:spPr>
        <p:txBody>
          <a:bodyPr spcFirstLastPara="0" vert="horz" wrap="square" lIns="68580" tIns="68580" rIns="68580" bIns="68580" numCol="1" spcCol="1270" anchor="ctr" anchorCtr="0">
            <a:noAutofit/>
          </a:bodyPr>
          <a:lstStyle/>
          <a:p>
            <a:pPr algn="ctr"/>
            <a:r>
              <a:rPr lang="en-US" sz="2000" dirty="0">
                <a:ea typeface="+mn-lt"/>
                <a:cs typeface="+mn-lt"/>
                <a:sym typeface="Lato"/>
              </a:rPr>
              <a:t>Similar to building 1, for building 3 and 5 both the sub meters and main meter readings fall on </a:t>
            </a:r>
            <a:r>
              <a:rPr lang="en-US" sz="2000" b="1" dirty="0">
                <a:ea typeface="+mn-lt"/>
                <a:cs typeface="+mn-lt"/>
                <a:sym typeface="Lato"/>
              </a:rPr>
              <a:t>Sundays and national holidays</a:t>
            </a:r>
            <a:endParaRPr lang="en-US" sz="2000" b="1" dirty="0"/>
          </a:p>
        </p:txBody>
      </p:sp>
      <p:pic>
        <p:nvPicPr>
          <p:cNvPr id="8" name="Picture 6" descr="A screenshot of a cell phone&#10;&#10;Description generated with very high confidence">
            <a:extLst>
              <a:ext uri="{FF2B5EF4-FFF2-40B4-BE49-F238E27FC236}">
                <a16:creationId xmlns:a16="http://schemas.microsoft.com/office/drawing/2014/main" id="{AED16DFC-469B-4EB0-BC4C-03428C7FC747}"/>
              </a:ext>
            </a:extLst>
          </p:cNvPr>
          <p:cNvPicPr>
            <a:picLocks noChangeAspect="1"/>
          </p:cNvPicPr>
          <p:nvPr/>
        </p:nvPicPr>
        <p:blipFill>
          <a:blip r:embed="rId2"/>
          <a:stretch>
            <a:fillRect/>
          </a:stretch>
        </p:blipFill>
        <p:spPr>
          <a:xfrm>
            <a:off x="285466" y="1255821"/>
            <a:ext cx="11621066" cy="4738312"/>
          </a:xfrm>
          <a:prstGeom prst="rect">
            <a:avLst/>
          </a:prstGeom>
        </p:spPr>
      </p:pic>
    </p:spTree>
    <p:extLst>
      <p:ext uri="{BB962C8B-B14F-4D97-AF65-F5344CB8AC3E}">
        <p14:creationId xmlns:p14="http://schemas.microsoft.com/office/powerpoint/2010/main" val="270495750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p:cNvSpPr txBox="1"/>
          <p:nvPr/>
        </p:nvSpPr>
        <p:spPr>
          <a:xfrm>
            <a:off x="-919886" y="215561"/>
            <a:ext cx="13248072" cy="769441"/>
          </a:xfrm>
          <a:prstGeom prst="rect">
            <a:avLst/>
          </a:prstGeom>
          <a:noFill/>
        </p:spPr>
        <p:txBody>
          <a:bodyPr wrap="square" rtlCol="0">
            <a:spAutoFit/>
          </a:bodyPr>
          <a:lstStyle/>
          <a:p>
            <a:pPr algn="ctr"/>
            <a:r>
              <a:rPr lang="en-US" sz="4400" b="1" dirty="0">
                <a:latin typeface="Raleway" panose="020B0503030101060003" pitchFamily="34" charset="0"/>
              </a:rPr>
              <a:t>Data Wise Meter Reading Analysis – B</a:t>
            </a:r>
            <a:r>
              <a:rPr lang="en-US" sz="4400" b="1" dirty="0">
                <a:latin typeface="Helvetica" panose="020B0604020202030204" pitchFamily="34" charset="0"/>
              </a:rPr>
              <a:t>4</a:t>
            </a:r>
            <a:endParaRPr lang="en-US" sz="4400" b="1" i="1" dirty="0">
              <a:solidFill>
                <a:schemeClr val="accent5"/>
              </a:solidFill>
              <a:latin typeface="Helvetica" panose="020B0604020202030204" pitchFamily="34" charset="0"/>
            </a:endParaRPr>
          </a:p>
        </p:txBody>
      </p:sp>
      <p:sp>
        <p:nvSpPr>
          <p:cNvPr id="31" name="Rectangle 30"/>
          <p:cNvSpPr/>
          <p:nvPr/>
        </p:nvSpPr>
        <p:spPr>
          <a:xfrm>
            <a:off x="0" y="168646"/>
            <a:ext cx="327804" cy="86327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cxnSp>
        <p:nvCxnSpPr>
          <p:cNvPr id="32" name="Straight Connector 31"/>
          <p:cNvCxnSpPr/>
          <p:nvPr/>
        </p:nvCxnSpPr>
        <p:spPr>
          <a:xfrm>
            <a:off x="0" y="1031916"/>
            <a:ext cx="12192000" cy="0"/>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25" name="Freeform 24"/>
          <p:cNvSpPr/>
          <p:nvPr/>
        </p:nvSpPr>
        <p:spPr>
          <a:xfrm>
            <a:off x="327805" y="6089515"/>
            <a:ext cx="11471846" cy="642025"/>
          </a:xfrm>
          <a:custGeom>
            <a:avLst/>
            <a:gdLst>
              <a:gd name="connsiteX0" fmla="*/ 0 w 4141231"/>
              <a:gd name="connsiteY0" fmla="*/ 0 h 871200"/>
              <a:gd name="connsiteX1" fmla="*/ 4141231 w 4141231"/>
              <a:gd name="connsiteY1" fmla="*/ 0 h 871200"/>
              <a:gd name="connsiteX2" fmla="*/ 4141231 w 4141231"/>
              <a:gd name="connsiteY2" fmla="*/ 871200 h 871200"/>
              <a:gd name="connsiteX3" fmla="*/ 0 w 4141231"/>
              <a:gd name="connsiteY3" fmla="*/ 871200 h 871200"/>
              <a:gd name="connsiteX4" fmla="*/ 0 w 4141231"/>
              <a:gd name="connsiteY4" fmla="*/ 0 h 871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1231" h="871200">
                <a:moveTo>
                  <a:pt x="0" y="0"/>
                </a:moveTo>
                <a:lnTo>
                  <a:pt x="4141231" y="0"/>
                </a:lnTo>
                <a:lnTo>
                  <a:pt x="4141231" y="871200"/>
                </a:lnTo>
                <a:lnTo>
                  <a:pt x="0" y="871200"/>
                </a:lnTo>
                <a:lnTo>
                  <a:pt x="0" y="0"/>
                </a:lnTo>
                <a:close/>
              </a:path>
            </a:pathLst>
          </a:custGeom>
          <a:solidFill>
            <a:schemeClr val="accent4">
              <a:lumMod val="20000"/>
              <a:lumOff val="80000"/>
            </a:schemeClr>
          </a:solidFill>
          <a:ln w="25400" cap="flat" cmpd="sng" algn="ctr">
            <a:solidFill>
              <a:sysClr val="window" lastClr="FFFFFF">
                <a:hueOff val="0"/>
                <a:satOff val="0"/>
                <a:lumOff val="0"/>
                <a:alphaOff val="0"/>
              </a:sysClr>
            </a:solidFill>
            <a:prstDash val="solid"/>
          </a:ln>
          <a:effectLst/>
        </p:spPr>
        <p:txBody>
          <a:bodyPr spcFirstLastPara="0" vert="horz" wrap="square" lIns="68580" tIns="68580" rIns="68580" bIns="68580" numCol="1" spcCol="1270" anchor="ctr" anchorCtr="0">
            <a:noAutofit/>
          </a:bodyPr>
          <a:lstStyle/>
          <a:p>
            <a:pPr algn="ctr"/>
            <a:r>
              <a:rPr lang="en-US" sz="2000" dirty="0">
                <a:ea typeface="+mn-lt"/>
                <a:cs typeface="+mn-lt"/>
                <a:sym typeface="Lato"/>
              </a:rPr>
              <a:t>Although the main meter readings are similar to Building 1, surprisingly the readings for </a:t>
            </a:r>
            <a:r>
              <a:rPr lang="en-US" sz="2000" b="1" dirty="0">
                <a:solidFill>
                  <a:srgbClr val="000000"/>
                </a:solidFill>
                <a:ea typeface="+mn-lt"/>
                <a:cs typeface="+mn-lt"/>
                <a:sym typeface="Lato"/>
              </a:rPr>
              <a:t>sub meter 1 and sub meter 2 </a:t>
            </a:r>
            <a:r>
              <a:rPr lang="en-US" sz="2000" dirty="0">
                <a:solidFill>
                  <a:srgbClr val="000000"/>
                </a:solidFill>
                <a:ea typeface="+mn-lt"/>
                <a:cs typeface="+mn-lt"/>
                <a:sym typeface="Lato"/>
              </a:rPr>
              <a:t>seems to be</a:t>
            </a:r>
            <a:r>
              <a:rPr lang="en-US" sz="2000" dirty="0">
                <a:ea typeface="+mn-lt"/>
                <a:cs typeface="+mn-lt"/>
                <a:sym typeface="Lato"/>
              </a:rPr>
              <a:t> exchanged</a:t>
            </a:r>
            <a:endParaRPr lang="en-US" sz="2000" dirty="0"/>
          </a:p>
        </p:txBody>
      </p:sp>
      <p:pic>
        <p:nvPicPr>
          <p:cNvPr id="8" name="Picture 6" descr="A screenshot of a cell phone&#10;&#10;Description generated with very high confidence">
            <a:extLst>
              <a:ext uri="{FF2B5EF4-FFF2-40B4-BE49-F238E27FC236}">
                <a16:creationId xmlns:a16="http://schemas.microsoft.com/office/drawing/2014/main" id="{17053A62-810A-4A9D-AFDB-417DA0CAF100}"/>
              </a:ext>
            </a:extLst>
          </p:cNvPr>
          <p:cNvPicPr>
            <a:picLocks noChangeAspect="1"/>
          </p:cNvPicPr>
          <p:nvPr/>
        </p:nvPicPr>
        <p:blipFill>
          <a:blip r:embed="rId2"/>
          <a:stretch>
            <a:fillRect/>
          </a:stretch>
        </p:blipFill>
        <p:spPr>
          <a:xfrm>
            <a:off x="353683" y="1251177"/>
            <a:ext cx="11445968" cy="4721605"/>
          </a:xfrm>
          <a:prstGeom prst="rect">
            <a:avLst/>
          </a:prstGeom>
        </p:spPr>
      </p:pic>
    </p:spTree>
    <p:extLst>
      <p:ext uri="{BB962C8B-B14F-4D97-AF65-F5344CB8AC3E}">
        <p14:creationId xmlns:p14="http://schemas.microsoft.com/office/powerpoint/2010/main" val="231163460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p:cNvSpPr txBox="1"/>
          <p:nvPr/>
        </p:nvSpPr>
        <p:spPr>
          <a:xfrm>
            <a:off x="-919886" y="215561"/>
            <a:ext cx="13248072" cy="769441"/>
          </a:xfrm>
          <a:prstGeom prst="rect">
            <a:avLst/>
          </a:prstGeom>
          <a:noFill/>
        </p:spPr>
        <p:txBody>
          <a:bodyPr wrap="square" rtlCol="0">
            <a:spAutoFit/>
          </a:bodyPr>
          <a:lstStyle/>
          <a:p>
            <a:pPr algn="ctr"/>
            <a:r>
              <a:rPr lang="en-US" sz="4400" b="1" dirty="0">
                <a:latin typeface="Raleway" panose="020B0503030101060003" pitchFamily="34" charset="0"/>
              </a:rPr>
              <a:t>Data Wise Meter Reading Analysis – B</a:t>
            </a:r>
            <a:r>
              <a:rPr lang="en-US" sz="4400" b="1" dirty="0">
                <a:latin typeface="Helvetica" panose="020B0604020202030204" pitchFamily="34" charset="0"/>
              </a:rPr>
              <a:t>5</a:t>
            </a:r>
            <a:endParaRPr lang="en-US" sz="4400" b="1" i="1" dirty="0">
              <a:solidFill>
                <a:schemeClr val="accent5"/>
              </a:solidFill>
              <a:latin typeface="Helvetica" panose="020B0604020202030204" pitchFamily="34" charset="0"/>
            </a:endParaRPr>
          </a:p>
        </p:txBody>
      </p:sp>
      <p:sp>
        <p:nvSpPr>
          <p:cNvPr id="31" name="Rectangle 30"/>
          <p:cNvSpPr/>
          <p:nvPr/>
        </p:nvSpPr>
        <p:spPr>
          <a:xfrm>
            <a:off x="0" y="168646"/>
            <a:ext cx="327804" cy="86327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cxnSp>
        <p:nvCxnSpPr>
          <p:cNvPr id="32" name="Straight Connector 31"/>
          <p:cNvCxnSpPr/>
          <p:nvPr/>
        </p:nvCxnSpPr>
        <p:spPr>
          <a:xfrm>
            <a:off x="0" y="1031916"/>
            <a:ext cx="12192000" cy="0"/>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25" name="Freeform 24"/>
          <p:cNvSpPr/>
          <p:nvPr/>
        </p:nvSpPr>
        <p:spPr>
          <a:xfrm>
            <a:off x="1962050" y="6220356"/>
            <a:ext cx="8203352" cy="379378"/>
          </a:xfrm>
          <a:custGeom>
            <a:avLst/>
            <a:gdLst>
              <a:gd name="connsiteX0" fmla="*/ 0 w 4141231"/>
              <a:gd name="connsiteY0" fmla="*/ 0 h 871200"/>
              <a:gd name="connsiteX1" fmla="*/ 4141231 w 4141231"/>
              <a:gd name="connsiteY1" fmla="*/ 0 h 871200"/>
              <a:gd name="connsiteX2" fmla="*/ 4141231 w 4141231"/>
              <a:gd name="connsiteY2" fmla="*/ 871200 h 871200"/>
              <a:gd name="connsiteX3" fmla="*/ 0 w 4141231"/>
              <a:gd name="connsiteY3" fmla="*/ 871200 h 871200"/>
              <a:gd name="connsiteX4" fmla="*/ 0 w 4141231"/>
              <a:gd name="connsiteY4" fmla="*/ 0 h 871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1231" h="871200">
                <a:moveTo>
                  <a:pt x="0" y="0"/>
                </a:moveTo>
                <a:lnTo>
                  <a:pt x="4141231" y="0"/>
                </a:lnTo>
                <a:lnTo>
                  <a:pt x="4141231" y="871200"/>
                </a:lnTo>
                <a:lnTo>
                  <a:pt x="0" y="871200"/>
                </a:lnTo>
                <a:lnTo>
                  <a:pt x="0" y="0"/>
                </a:lnTo>
                <a:close/>
              </a:path>
            </a:pathLst>
          </a:custGeom>
          <a:solidFill>
            <a:schemeClr val="accent4">
              <a:lumMod val="20000"/>
              <a:lumOff val="80000"/>
            </a:schemeClr>
          </a:solidFill>
          <a:ln w="25400" cap="flat" cmpd="sng" algn="ctr">
            <a:solidFill>
              <a:sysClr val="window" lastClr="FFFFFF">
                <a:hueOff val="0"/>
                <a:satOff val="0"/>
                <a:lumOff val="0"/>
                <a:alphaOff val="0"/>
              </a:sysClr>
            </a:solidFill>
            <a:prstDash val="solid"/>
          </a:ln>
          <a:effectLst/>
        </p:spPr>
        <p:txBody>
          <a:bodyPr spcFirstLastPara="0" vert="horz" wrap="square" lIns="68580" tIns="68580" rIns="68580" bIns="68580" numCol="1" spcCol="1270" anchor="ctr" anchorCtr="0">
            <a:noAutofit/>
          </a:bodyPr>
          <a:lstStyle/>
          <a:p>
            <a:pPr algn="ctr"/>
            <a:r>
              <a:rPr lang="en-US" sz="2000" dirty="0">
                <a:ea typeface="+mn-lt"/>
                <a:cs typeface="+mn-lt"/>
                <a:sym typeface="Lato"/>
              </a:rPr>
              <a:t>The main meter readings of </a:t>
            </a:r>
            <a:r>
              <a:rPr lang="en-US" sz="2000" b="1" dirty="0">
                <a:ea typeface="+mn-lt"/>
                <a:cs typeface="+mn-lt"/>
                <a:sym typeface="Lato"/>
              </a:rPr>
              <a:t>Building 5 </a:t>
            </a:r>
            <a:r>
              <a:rPr lang="en-US" sz="2000" dirty="0">
                <a:ea typeface="+mn-lt"/>
                <a:cs typeface="+mn-lt"/>
                <a:sym typeface="Lato"/>
              </a:rPr>
              <a:t>were found to be similar to </a:t>
            </a:r>
            <a:r>
              <a:rPr lang="en-US" sz="2000" b="1" dirty="0">
                <a:ea typeface="+mn-lt"/>
                <a:cs typeface="+mn-lt"/>
                <a:sym typeface="Lato"/>
              </a:rPr>
              <a:t>Building 3</a:t>
            </a:r>
            <a:endParaRPr lang="en-US" sz="2000" b="1"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7803" y="1209674"/>
            <a:ext cx="11471847" cy="4832925"/>
          </a:xfrm>
          <a:prstGeom prst="rect">
            <a:avLst/>
          </a:prstGeom>
        </p:spPr>
      </p:pic>
    </p:spTree>
    <p:extLst>
      <p:ext uri="{BB962C8B-B14F-4D97-AF65-F5344CB8AC3E}">
        <p14:creationId xmlns:p14="http://schemas.microsoft.com/office/powerpoint/2010/main" val="126391844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2937</TotalTime>
  <Words>1325</Words>
  <Application>Microsoft Office PowerPoint</Application>
  <PresentationFormat>Widescreen</PresentationFormat>
  <Paragraphs>193</Paragraphs>
  <Slides>38</Slides>
  <Notes>7</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38</vt:i4>
      </vt:variant>
    </vt:vector>
  </HeadingPairs>
  <TitlesOfParts>
    <vt:vector size="48" baseType="lpstr">
      <vt:lpstr>Arial</vt:lpstr>
      <vt:lpstr>Calibri</vt:lpstr>
      <vt:lpstr>Calibri Light</vt:lpstr>
      <vt:lpstr>Garamond</vt:lpstr>
      <vt:lpstr>Helvetica</vt:lpstr>
      <vt:lpstr>Raleway</vt:lpstr>
      <vt:lpstr>Route 159 SemiBold</vt:lpstr>
      <vt:lpstr>Wingdings</vt:lpstr>
      <vt:lpstr>Office Theme</vt:lpstr>
      <vt:lpstr>1_Office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Annexure: Feature Importance</vt:lpstr>
      <vt:lpstr>Annexure: Some Other Visualizations</vt:lpstr>
      <vt:lpstr>Annexure: Some Other Visualizations</vt:lpstr>
      <vt:lpstr>Annexure: Some Other Visualizations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Krishnam Kapoor</dc:creator>
  <cp:lastModifiedBy>anirban panda</cp:lastModifiedBy>
  <cp:revision>108</cp:revision>
  <dcterms:created xsi:type="dcterms:W3CDTF">2020-01-07T17:01:49Z</dcterms:created>
  <dcterms:modified xsi:type="dcterms:W3CDTF">2020-02-29T06:27:45Z</dcterms:modified>
</cp:coreProperties>
</file>